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3.jpg" ContentType="image/jpg"/>
  <Override PartName="/ppt/notesSlides/notesSlide4.xml" ContentType="application/vnd.openxmlformats-officedocument.presentationml.notesSlide+xml"/>
  <Override PartName="/ppt/media/image14.jpg" ContentType="image/jpg"/>
  <Override PartName="/ppt/media/image15.jpg" ContentType="image/jpg"/>
  <Override PartName="/ppt/media/image16.jpg" ContentType="image/jpg"/>
  <Override PartName="/ppt/media/image17.jpg" ContentType="image/jpg"/>
  <Override PartName="/ppt/media/image19.jpg" ContentType="image/jpg"/>
  <Override PartName="/ppt/notesSlides/notesSlide5.xml" ContentType="application/vnd.openxmlformats-officedocument.presentationml.notesSlide+xml"/>
  <Override PartName="/ppt/media/image44.jpg" ContentType="image/jpg"/>
  <Override PartName="/ppt/media/image45.jpg" ContentType="image/jpg"/>
  <Override PartName="/ppt/media/image47.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7.jpg" ContentType="image/jpg"/>
  <Override PartName="/ppt/media/image58.jpg" ContentType="image/jpg"/>
  <Override PartName="/ppt/media/image59.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69.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567" r:id="rId2"/>
    <p:sldId id="589" r:id="rId3"/>
    <p:sldId id="590" r:id="rId4"/>
    <p:sldId id="635" r:id="rId5"/>
    <p:sldId id="636" r:id="rId6"/>
    <p:sldId id="659" r:id="rId7"/>
    <p:sldId id="663" r:id="rId8"/>
    <p:sldId id="591" r:id="rId9"/>
    <p:sldId id="614" r:id="rId10"/>
    <p:sldId id="613" r:id="rId11"/>
    <p:sldId id="617" r:id="rId12"/>
    <p:sldId id="633" r:id="rId13"/>
    <p:sldId id="634" r:id="rId14"/>
    <p:sldId id="261" r:id="rId15"/>
    <p:sldId id="262" r:id="rId16"/>
    <p:sldId id="615" r:id="rId17"/>
    <p:sldId id="616" r:id="rId18"/>
    <p:sldId id="619" r:id="rId19"/>
    <p:sldId id="620" r:id="rId20"/>
    <p:sldId id="623" r:id="rId21"/>
    <p:sldId id="624" r:id="rId22"/>
    <p:sldId id="621" r:id="rId23"/>
    <p:sldId id="625" r:id="rId24"/>
    <p:sldId id="626" r:id="rId25"/>
    <p:sldId id="275" r:id="rId26"/>
    <p:sldId id="276" r:id="rId27"/>
    <p:sldId id="627" r:id="rId28"/>
    <p:sldId id="278" r:id="rId29"/>
    <p:sldId id="279" r:id="rId30"/>
    <p:sldId id="280" r:id="rId31"/>
    <p:sldId id="281" r:id="rId32"/>
    <p:sldId id="631" r:id="rId33"/>
    <p:sldId id="282" r:id="rId34"/>
    <p:sldId id="284" r:id="rId35"/>
    <p:sldId id="285" r:id="rId36"/>
    <p:sldId id="286" r:id="rId37"/>
    <p:sldId id="287" r:id="rId38"/>
    <p:sldId id="288" r:id="rId39"/>
    <p:sldId id="290" r:id="rId40"/>
    <p:sldId id="628" r:id="rId41"/>
    <p:sldId id="632" r:id="rId42"/>
    <p:sldId id="629" r:id="rId43"/>
    <p:sldId id="333" r:id="rId44"/>
    <p:sldId id="334" r:id="rId45"/>
    <p:sldId id="637" r:id="rId46"/>
    <p:sldId id="638" r:id="rId47"/>
    <p:sldId id="639" r:id="rId48"/>
    <p:sldId id="336" r:id="rId49"/>
    <p:sldId id="337" r:id="rId50"/>
    <p:sldId id="339" r:id="rId51"/>
    <p:sldId id="630" r:id="rId52"/>
    <p:sldId id="341" r:id="rId53"/>
    <p:sldId id="604" r:id="rId54"/>
    <p:sldId id="325" r:id="rId55"/>
    <p:sldId id="605" r:id="rId56"/>
    <p:sldId id="606" r:id="rId57"/>
    <p:sldId id="607" r:id="rId58"/>
    <p:sldId id="609" r:id="rId59"/>
    <p:sldId id="342"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FA0"/>
    <a:srgbClr val="FFC100"/>
    <a:srgbClr val="FF9300"/>
    <a:srgbClr val="212121"/>
    <a:srgbClr val="D5FC79"/>
    <a:srgbClr val="6E43CE"/>
    <a:srgbClr val="FFFFFF"/>
    <a:srgbClr val="0096FF"/>
    <a:srgbClr val="9E843B"/>
    <a:srgbClr val="DDB8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8" autoAdjust="0"/>
    <p:restoredTop sz="82986" autoAdjust="0"/>
  </p:normalViewPr>
  <p:slideViewPr>
    <p:cSldViewPr snapToGrid="0" snapToObjects="1">
      <p:cViewPr varScale="1">
        <p:scale>
          <a:sx n="83" d="100"/>
          <a:sy n="83" d="100"/>
        </p:scale>
        <p:origin x="192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1/4/22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1/4/22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Flowchar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14</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15</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16</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34</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decision tree</a:t>
            </a:r>
            <a:r>
              <a:rPr lang="en-US" dirty="0"/>
              <a:t> is a </a:t>
            </a:r>
            <a:r>
              <a:rPr lang="en-US" b="1" dirty="0"/>
              <a:t>decision</a:t>
            </a:r>
            <a:r>
              <a:rPr lang="en-US" dirty="0"/>
              <a:t> support tool that uses a </a:t>
            </a:r>
            <a:r>
              <a:rPr lang="en-US" b="1" dirty="0"/>
              <a:t>tree</a:t>
            </a:r>
            <a:r>
              <a:rPr lang="en-US" dirty="0"/>
              <a:t>-like model of </a:t>
            </a:r>
            <a:r>
              <a:rPr lang="en-US" b="1" dirty="0"/>
              <a:t>decisions</a:t>
            </a:r>
            <a:r>
              <a:rPr lang="en-US" dirty="0"/>
              <a:t> and their possible consequences, including chance event outcomes, resource costs, and utility. It is one way to display an algorithm that only contains conditional control statements. A decision tree is a </a:t>
            </a:r>
            <a:r>
              <a:rPr lang="en-US" dirty="0">
                <a:hlinkClick r:id="rId3" tooltip="Flowchart"/>
              </a:rPr>
              <a:t>flowchart</a:t>
            </a:r>
            <a:r>
              <a:rPr lang="en-US" dirty="0"/>
              <a:t>-like structure in which each internal node represents a "test" on an attribute (e.g. whether a coin flip comes up heads or tails), each branch represents the outcome of the test, and each leaf node represents a class label (decision taken after computing all attributes). The paths from root to leaf represent classification rules. </a:t>
            </a:r>
          </a:p>
        </p:txBody>
      </p:sp>
      <p:sp>
        <p:nvSpPr>
          <p:cNvPr id="4" name="Slide Number Placeholder 3"/>
          <p:cNvSpPr>
            <a:spLocks noGrp="1"/>
          </p:cNvSpPr>
          <p:nvPr>
            <p:ph type="sldNum" sz="quarter" idx="5"/>
          </p:nvPr>
        </p:nvSpPr>
        <p:spPr/>
        <p:txBody>
          <a:bodyPr/>
          <a:lstStyle/>
          <a:p>
            <a:fld id="{90C4E4C1-AC8F-D74E-8D15-CAC414F5A92D}" type="slidenum">
              <a:rPr lang="en-US" smtClean="0"/>
              <a:t>39</a:t>
            </a:fld>
            <a:endParaRPr lang="en-US" dirty="0"/>
          </a:p>
        </p:txBody>
      </p:sp>
    </p:spTree>
    <p:extLst>
      <p:ext uri="{BB962C8B-B14F-4D97-AF65-F5344CB8AC3E}">
        <p14:creationId xmlns:p14="http://schemas.microsoft.com/office/powerpoint/2010/main" val="418296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53</a:t>
            </a:fld>
            <a:endParaRPr lang="en-US" dirty="0"/>
          </a:p>
        </p:txBody>
      </p:sp>
    </p:spTree>
    <p:extLst>
      <p:ext uri="{BB962C8B-B14F-4D97-AF65-F5344CB8AC3E}">
        <p14:creationId xmlns:p14="http://schemas.microsoft.com/office/powerpoint/2010/main" val="3401189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54</a:t>
            </a:fld>
            <a:endParaRPr lang="en-US" dirty="0"/>
          </a:p>
        </p:txBody>
      </p:sp>
    </p:spTree>
    <p:extLst>
      <p:ext uri="{BB962C8B-B14F-4D97-AF65-F5344CB8AC3E}">
        <p14:creationId xmlns:p14="http://schemas.microsoft.com/office/powerpoint/2010/main" val="34933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1/4/22</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i.org/10.1146/annurev-chembioeng-101220-102232"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biha3@uw.ed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nisargj@uw.edu"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hyperlink" Target="https://developers.google.com/earth-engine/datasets" TargetMode="Externa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2.wdp"/><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BeckResearchLab/small-molecule-design-toolki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uwdirect.github.io/code_of_conduct.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valleau-lab.com/" TargetMode="External"/><Relationship Id="rId2" Type="http://schemas.openxmlformats.org/officeDocument/2006/relationships/hyperlink" Target="mailto:valleau+dsms@uw.edu"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39/D1CP04422B"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66404"/>
            <a:ext cx="9144000" cy="1789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246012"/>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188895"/>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188029"/>
            <a:ext cx="965200" cy="952500"/>
          </a:xfrm>
          <a:prstGeom prst="rect">
            <a:avLst/>
          </a:prstGeom>
        </p:spPr>
      </p:pic>
      <p:pic>
        <p:nvPicPr>
          <p:cNvPr id="5" name="Picture 4"/>
          <p:cNvPicPr>
            <a:picLocks noChangeAspect="1"/>
          </p:cNvPicPr>
          <p:nvPr/>
        </p:nvPicPr>
        <p:blipFill>
          <a:blip r:embed="rId4"/>
          <a:stretch>
            <a:fillRect/>
          </a:stretch>
        </p:blipFill>
        <p:spPr>
          <a:xfrm>
            <a:off x="7938374" y="229006"/>
            <a:ext cx="876300" cy="967282"/>
          </a:xfrm>
          <a:prstGeom prst="rect">
            <a:avLst/>
          </a:prstGeom>
        </p:spPr>
      </p:pic>
      <p:pic>
        <p:nvPicPr>
          <p:cNvPr id="9" name="Picture 8"/>
          <p:cNvPicPr>
            <a:picLocks noChangeAspect="1"/>
          </p:cNvPicPr>
          <p:nvPr/>
        </p:nvPicPr>
        <p:blipFill>
          <a:blip r:embed="rId5"/>
          <a:stretch>
            <a:fillRect/>
          </a:stretch>
        </p:blipFill>
        <p:spPr>
          <a:xfrm>
            <a:off x="4114991" y="97861"/>
            <a:ext cx="967282" cy="967282"/>
          </a:xfrm>
          <a:prstGeom prst="rect">
            <a:avLst/>
          </a:prstGeom>
        </p:spPr>
      </p:pic>
      <p:sp>
        <p:nvSpPr>
          <p:cNvPr id="10" name="TextBox 9"/>
          <p:cNvSpPr txBox="1"/>
          <p:nvPr/>
        </p:nvSpPr>
        <p:spPr>
          <a:xfrm>
            <a:off x="3429301" y="1080743"/>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1" y="6511178"/>
            <a:ext cx="9194798" cy="276999"/>
          </a:xfrm>
          <a:prstGeom prst="rect">
            <a:avLst/>
          </a:prstGeom>
        </p:spPr>
        <p:txBody>
          <a:bodyPr wrap="square">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200" i="1" dirty="0">
                <a:latin typeface="Helvetica Neue" panose="02000503000000020004" pitchFamily="2" charset="0"/>
                <a:ea typeface="Helvetica Neue" panose="02000503000000020004" pitchFamily="2" charset="0"/>
                <a:cs typeface="Helvetica Neue" panose="02000503000000020004" pitchFamily="2" charset="0"/>
              </a:rPr>
              <a:t>. Ann. Rev. Bio. Chem. Eng</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sz="1200" b="0" i="0" u="sng" dirty="0">
                <a:solidFill>
                  <a:srgbClr val="FFFFFF"/>
                </a:solidFill>
                <a:effectLst/>
                <a:latin typeface="Source Sans Pro" panose="020B0604020202020204" pitchFamily="34" charset="0"/>
                <a:hlinkClick r:id="rId2"/>
              </a:rPr>
              <a:t>https://doi.org/10.1146/annurev-chembioeng-101220-102232</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B254-0D8A-F64D-BE5F-18C47291ED06}"/>
              </a:ext>
            </a:extLst>
          </p:cNvPr>
          <p:cNvSpPr>
            <a:spLocks noGrp="1"/>
          </p:cNvSpPr>
          <p:nvPr>
            <p:ph type="title"/>
          </p:nvPr>
        </p:nvSpPr>
        <p:spPr/>
        <p:txBody>
          <a:bodyPr/>
          <a:lstStyle/>
          <a:p>
            <a:r>
              <a:rPr lang="en-US" dirty="0"/>
              <a:t>About Evan </a:t>
            </a:r>
            <a:r>
              <a:rPr lang="en-US" dirty="0" err="1"/>
              <a:t>Komp</a:t>
            </a:r>
            <a:endParaRPr lang="en-US" dirty="0"/>
          </a:p>
        </p:txBody>
      </p:sp>
      <p:sp>
        <p:nvSpPr>
          <p:cNvPr id="4" name="TextBox 3">
            <a:extLst>
              <a:ext uri="{FF2B5EF4-FFF2-40B4-BE49-F238E27FC236}">
                <a16:creationId xmlns:a16="http://schemas.microsoft.com/office/drawing/2014/main" id="{A26ED133-153A-6E4B-9E9A-B614560323D4}"/>
              </a:ext>
            </a:extLst>
          </p:cNvPr>
          <p:cNvSpPr txBox="1"/>
          <p:nvPr/>
        </p:nvSpPr>
        <p:spPr>
          <a:xfrm>
            <a:off x="308705" y="5837004"/>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evankomp@uw.edu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2">
            <a:extLst>
              <a:ext uri="{FF2B5EF4-FFF2-40B4-BE49-F238E27FC236}">
                <a16:creationId xmlns:a16="http://schemas.microsoft.com/office/drawing/2014/main" id="{709C7BA1-9CF0-4E76-B1B4-A2EC48464D5C}"/>
              </a:ext>
            </a:extLst>
          </p:cNvPr>
          <p:cNvSpPr txBox="1">
            <a:spLocks/>
          </p:cNvSpPr>
          <p:nvPr/>
        </p:nvSpPr>
        <p:spPr>
          <a:xfrm>
            <a:off x="4686301" y="1593398"/>
            <a:ext cx="4148993" cy="505717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i="0" dirty="0">
                <a:effectLst/>
                <a:latin typeface="Lato" panose="020F0502020204030203" pitchFamily="34" charset="77"/>
              </a:rPr>
              <a:t>I am concerned with leveraging machine learning to predict kinetic parameters allowing for speedy design of gas phase systems such as carbon capture in flue gas or precursor in chemical vapor manufacturing techniques. I am super excited to develop tools bringing the informatics of data science to kinetics design and to drive the community in terms of minimizing waste and energy use.</a:t>
            </a:r>
            <a:endParaRPr lang="en-US" b="1" dirty="0">
              <a:latin typeface="Lato" panose="020F0502020204030203" pitchFamily="34" charset="77"/>
            </a:endParaRPr>
          </a:p>
        </p:txBody>
      </p:sp>
      <p:pic>
        <p:nvPicPr>
          <p:cNvPr id="9" name="Picture 8">
            <a:extLst>
              <a:ext uri="{FF2B5EF4-FFF2-40B4-BE49-F238E27FC236}">
                <a16:creationId xmlns:a16="http://schemas.microsoft.com/office/drawing/2014/main" id="{BE7BEEC4-CA73-49E5-BADA-360E834DDA92}"/>
              </a:ext>
            </a:extLst>
          </p:cNvPr>
          <p:cNvPicPr>
            <a:picLocks noChangeAspect="1"/>
          </p:cNvPicPr>
          <p:nvPr/>
        </p:nvPicPr>
        <p:blipFill>
          <a:blip r:embed="rId3"/>
          <a:stretch>
            <a:fillRect/>
          </a:stretch>
        </p:blipFill>
        <p:spPr>
          <a:xfrm>
            <a:off x="457200" y="1843050"/>
            <a:ext cx="3772367" cy="3654481"/>
          </a:xfrm>
          <a:prstGeom prst="rect">
            <a:avLst/>
          </a:prstGeom>
        </p:spPr>
      </p:pic>
    </p:spTree>
    <p:extLst>
      <p:ext uri="{BB962C8B-B14F-4D97-AF65-F5344CB8AC3E}">
        <p14:creationId xmlns:p14="http://schemas.microsoft.com/office/powerpoint/2010/main" val="265237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B4AE-370D-9048-9E3E-15D397EFC750}"/>
              </a:ext>
            </a:extLst>
          </p:cNvPr>
          <p:cNvSpPr>
            <a:spLocks noGrp="1"/>
          </p:cNvSpPr>
          <p:nvPr>
            <p:ph type="title"/>
          </p:nvPr>
        </p:nvSpPr>
        <p:spPr/>
        <p:txBody>
          <a:bodyPr/>
          <a:lstStyle/>
          <a:p>
            <a:r>
              <a:rPr lang="en-US" dirty="0"/>
              <a:t>About </a:t>
            </a:r>
            <a:r>
              <a:rPr lang="en-US" dirty="0" err="1"/>
              <a:t>Nisarg</a:t>
            </a:r>
            <a:r>
              <a:rPr lang="en-US" dirty="0"/>
              <a:t> Joshi</a:t>
            </a:r>
          </a:p>
        </p:txBody>
      </p:sp>
      <p:sp>
        <p:nvSpPr>
          <p:cNvPr id="3" name="Content Placeholder 2">
            <a:extLst>
              <a:ext uri="{FF2B5EF4-FFF2-40B4-BE49-F238E27FC236}">
                <a16:creationId xmlns:a16="http://schemas.microsoft.com/office/drawing/2014/main" id="{08A30D3E-51D8-CE4F-BE28-7A5971FDD326}"/>
              </a:ext>
            </a:extLst>
          </p:cNvPr>
          <p:cNvSpPr>
            <a:spLocks noGrp="1"/>
          </p:cNvSpPr>
          <p:nvPr>
            <p:ph idx="1"/>
          </p:nvPr>
        </p:nvSpPr>
        <p:spPr>
          <a:xfrm>
            <a:off x="4686302" y="1593398"/>
            <a:ext cx="3357562" cy="5057172"/>
          </a:xfrm>
        </p:spPr>
        <p:txBody>
          <a:bodyPr/>
          <a:lstStyle/>
          <a:p>
            <a:r>
              <a:rPr lang="en-US" dirty="0"/>
              <a:t>I’m a third year PhD student in Pfaendtner Research Group. I use neural networks for my research to study simulations. Excited to be a part of DIRECT again!</a:t>
            </a:r>
            <a:br>
              <a:rPr lang="en-US" dirty="0"/>
            </a:br>
            <a:r>
              <a:rPr lang="en-US" b="1" dirty="0"/>
              <a:t>Data Science rocks!!</a:t>
            </a:r>
          </a:p>
        </p:txBody>
      </p:sp>
      <p:sp>
        <p:nvSpPr>
          <p:cNvPr id="4" name="TextBox 3">
            <a:extLst>
              <a:ext uri="{FF2B5EF4-FFF2-40B4-BE49-F238E27FC236}">
                <a16:creationId xmlns:a16="http://schemas.microsoft.com/office/drawing/2014/main" id="{CDF38E82-520A-F044-9C49-F932BC369394}"/>
              </a:ext>
            </a:extLst>
          </p:cNvPr>
          <p:cNvSpPr txBox="1"/>
          <p:nvPr/>
        </p:nvSpPr>
        <p:spPr>
          <a:xfrm>
            <a:off x="457200" y="5975117"/>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hlinkClick r:id="rId2"/>
              </a:rPr>
              <a:t>nisargj@uw.edu</a:t>
            </a:r>
            <a:r>
              <a:rPr lang="en-US" sz="2000" dirty="0">
                <a:latin typeface="Lato" panose="020F0502020204030203" pitchFamily="34" charset="0"/>
                <a:ea typeface="Lato" panose="020F0502020204030203" pitchFamily="34" charset="0"/>
                <a:cs typeface="Lato" panose="020F0502020204030203" pitchFamily="34" charset="0"/>
                <a:hlinkClick r:id="rId2"/>
              </a:rPr>
              <a:t> </a:t>
            </a:r>
            <a:endParaRPr lang="en-US"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C7F23C10-A9EE-AC46-95DA-A9F8F03E7D82}"/>
              </a:ext>
            </a:extLst>
          </p:cNvPr>
          <p:cNvPicPr>
            <a:picLocks noChangeAspect="1"/>
          </p:cNvPicPr>
          <p:nvPr/>
        </p:nvPicPr>
        <p:blipFill rotWithShape="1">
          <a:blip r:embed="rId3"/>
          <a:srcRect t="21837"/>
          <a:stretch/>
        </p:blipFill>
        <p:spPr>
          <a:xfrm>
            <a:off x="457200" y="1593398"/>
            <a:ext cx="4000500" cy="4169228"/>
          </a:xfrm>
          <a:prstGeom prst="rect">
            <a:avLst/>
          </a:prstGeom>
        </p:spPr>
      </p:pic>
    </p:spTree>
    <p:extLst>
      <p:ext uri="{BB962C8B-B14F-4D97-AF65-F5344CB8AC3E}">
        <p14:creationId xmlns:p14="http://schemas.microsoft.com/office/powerpoint/2010/main" val="357136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585323"/>
          </a:xfrm>
          <a:prstGeom prst="rect">
            <a:avLst/>
          </a:prstGeom>
        </p:spPr>
        <p:txBody>
          <a:bodyPr>
            <a:spAutoFit/>
          </a:bodyPr>
          <a:lstStyle/>
          <a:p>
            <a:r>
              <a:rPr lang="en-US" b="1" dirty="0">
                <a:solidFill>
                  <a:schemeClr val="accent2"/>
                </a:solidFill>
                <a:latin typeface="Lato Black" panose="020F0502020204030203" pitchFamily="34" charset="0"/>
                <a:ea typeface="Lato Black" panose="020F0502020204030203" pitchFamily="34" charset="0"/>
                <a:cs typeface="Lato Black"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subtract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Black" panose="020F0502020204030203" pitchFamily="34" charset="0"/>
                <a:ea typeface="Lato Black" panose="020F0502020204030203" pitchFamily="34" charset="0"/>
                <a:cs typeface="Lato Black" panose="020F0502020204030203" pitchFamily="34" charset="0"/>
              </a:rPr>
              <a:t>SUMMIT</a:t>
            </a:r>
            <a:r>
              <a:rPr lang="en-US" b="1" dirty="0">
                <a:latin typeface="Lato Black" panose="020F0502020204030203" pitchFamily="34" charset="0"/>
                <a:ea typeface="Lato Black" panose="020F0502020204030203" pitchFamily="34" charset="0"/>
                <a:cs typeface="Lato Black"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28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8587D-643D-A744-91FA-A9BA585D879C}"/>
              </a:ext>
            </a:extLst>
          </p:cNvPr>
          <p:cNvSpPr>
            <a:spLocks noGrp="1"/>
          </p:cNvSpPr>
          <p:nvPr>
            <p:ph idx="1"/>
          </p:nvPr>
        </p:nvSpPr>
        <p:spPr>
          <a:xfrm>
            <a:off x="457200" y="1499016"/>
            <a:ext cx="8229600" cy="5222459"/>
          </a:xfrm>
        </p:spPr>
        <p:txBody>
          <a:bodyPr/>
          <a:lstStyle/>
          <a:p>
            <a:pPr marL="0" indent="0" algn="ctr">
              <a:buNone/>
            </a:pPr>
            <a:r>
              <a:rPr lang="en-US" b="1" dirty="0"/>
              <a:t>Tracking the motion of molecules (</a:t>
            </a:r>
            <a:r>
              <a:rPr lang="en-US" b="1" dirty="0">
                <a:solidFill>
                  <a:srgbClr val="6E43CE"/>
                </a:solidFill>
              </a:rPr>
              <a:t>data points</a:t>
            </a:r>
            <a:r>
              <a:rPr lang="en-US" b="1" dirty="0"/>
              <a:t>)</a:t>
            </a:r>
          </a:p>
          <a:p>
            <a:pPr marL="0" indent="0" algn="ctr">
              <a:buNone/>
            </a:pPr>
            <a:r>
              <a:rPr lang="en-US" dirty="0"/>
              <a:t>chemistry / chemical engineering / material science </a:t>
            </a:r>
          </a:p>
        </p:txBody>
      </p:sp>
      <p:sp>
        <p:nvSpPr>
          <p:cNvPr id="6" name="object 3">
            <a:extLst>
              <a:ext uri="{FF2B5EF4-FFF2-40B4-BE49-F238E27FC236}">
                <a16:creationId xmlns:a16="http://schemas.microsoft.com/office/drawing/2014/main" id="{8BB3FDF2-6E4B-8D46-9E9B-75B5E5D1BF35}"/>
              </a:ext>
            </a:extLst>
          </p:cNvPr>
          <p:cNvSpPr txBox="1">
            <a:spLocks/>
          </p:cNvSpPr>
          <p:nvPr/>
        </p:nvSpPr>
        <p:spPr>
          <a:xfrm>
            <a:off x="1582142" y="117415"/>
            <a:ext cx="6165074" cy="1090042"/>
          </a:xfrm>
          <a:prstGeom prst="rect">
            <a:avLst/>
          </a:prstGeom>
        </p:spPr>
        <p:txBody>
          <a:bodyPr vert="horz" wrap="square" lIns="0" tIns="12700" rIns="0" bIns="0" rtlCol="0" anchor="ctr">
            <a:sp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pPr marL="12700">
              <a:spcBef>
                <a:spcPts val="100"/>
              </a:spcBef>
            </a:pPr>
            <a:r>
              <a:rPr lang="en-US" spc="-5" dirty="0"/>
              <a:t>Where does all the data come from?</a:t>
            </a:r>
            <a:endParaRPr lang="en-US" spc="-25" dirty="0"/>
          </a:p>
        </p:txBody>
      </p:sp>
      <p:pic>
        <p:nvPicPr>
          <p:cNvPr id="4" name="Picture 3">
            <a:extLst>
              <a:ext uri="{FF2B5EF4-FFF2-40B4-BE49-F238E27FC236}">
                <a16:creationId xmlns:a16="http://schemas.microsoft.com/office/drawing/2014/main" id="{7067BE7D-BA9A-6846-93C4-EECAD07097CE}"/>
              </a:ext>
            </a:extLst>
          </p:cNvPr>
          <p:cNvPicPr>
            <a:picLocks noChangeAspect="1"/>
          </p:cNvPicPr>
          <p:nvPr/>
        </p:nvPicPr>
        <p:blipFill>
          <a:blip r:embed="rId2"/>
          <a:stretch>
            <a:fillRect/>
          </a:stretch>
        </p:blipFill>
        <p:spPr>
          <a:xfrm rot="19063147" flipH="1">
            <a:off x="552672" y="3005747"/>
            <a:ext cx="975133" cy="66088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DC201E-16B2-8B46-9C71-E28071D95F9A}"/>
                  </a:ext>
                </a:extLst>
              </p:cNvPr>
              <p:cNvSpPr txBox="1"/>
              <p:nvPr/>
            </p:nvSpPr>
            <p:spPr>
              <a:xfrm>
                <a:off x="194316" y="4246347"/>
                <a:ext cx="3252865" cy="1631216"/>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water molecule</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 atoms (</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9</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a:t>
                </a:r>
                <a:r>
                  <a:rPr lang="en-US" sz="2000" b="1" dirty="0">
                    <a:latin typeface="Lato" panose="020F0502020204030203" pitchFamily="34" charset="0"/>
                    <a:ea typeface="Lato" panose="020F0502020204030203" pitchFamily="34" charset="0"/>
                    <a:cs typeface="Lato" panose="020F0502020204030203" pitchFamily="34" charset="0"/>
                  </a:rPr>
                  <a:t>3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2" name="TextBox 1">
                <a:extLst>
                  <a:ext uri="{FF2B5EF4-FFF2-40B4-BE49-F238E27FC236}">
                    <a16:creationId xmlns:a16="http://schemas.microsoft.com/office/drawing/2014/main" id="{35DC201E-16B2-8B46-9C71-E28071D95F9A}"/>
                  </a:ext>
                </a:extLst>
              </p:cNvPr>
              <p:cNvSpPr txBox="1">
                <a:spLocks noRot="1" noChangeAspect="1" noMove="1" noResize="1" noEditPoints="1" noAdjustHandles="1" noChangeArrowheads="1" noChangeShapeType="1" noTextEdit="1"/>
              </p:cNvSpPr>
              <p:nvPr/>
            </p:nvSpPr>
            <p:spPr>
              <a:xfrm>
                <a:off x="194316" y="4246347"/>
                <a:ext cx="3252865" cy="1631216"/>
              </a:xfrm>
              <a:prstGeom prst="rect">
                <a:avLst/>
              </a:prstGeom>
              <a:blipFill>
                <a:blip r:embed="rId3"/>
                <a:stretch>
                  <a:fillRect l="-1556" t="-1538" b="-5385"/>
                </a:stretch>
              </a:blipFill>
            </p:spPr>
            <p:txBody>
              <a:bodyPr/>
              <a:lstStyle/>
              <a:p>
                <a:r>
                  <a:rPr lang="en-US">
                    <a:noFill/>
                  </a:rPr>
                  <a:t> </a:t>
                </a:r>
              </a:p>
            </p:txBody>
          </p:sp>
        </mc:Fallback>
      </mc:AlternateContent>
      <p:pic>
        <p:nvPicPr>
          <p:cNvPr id="2050" name="Picture 2" descr="A glass of water can go off over night and here's why">
            <a:extLst>
              <a:ext uri="{FF2B5EF4-FFF2-40B4-BE49-F238E27FC236}">
                <a16:creationId xmlns:a16="http://schemas.microsoft.com/office/drawing/2014/main" id="{C7D94FE7-8BD3-CF42-9435-B41D74C51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765683"/>
            <a:ext cx="1502764" cy="150276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4">
            <a:extLst>
              <a:ext uri="{FF2B5EF4-FFF2-40B4-BE49-F238E27FC236}">
                <a16:creationId xmlns:a16="http://schemas.microsoft.com/office/drawing/2014/main" id="{56F7F60C-EE44-F74D-8D6C-8DFB1874BB71}"/>
              </a:ext>
            </a:extLst>
          </p:cNvPr>
          <p:cNvSpPr/>
          <p:nvPr/>
        </p:nvSpPr>
        <p:spPr>
          <a:xfrm rot="16200000">
            <a:off x="2123859" y="3094824"/>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6EE66933-3DDA-C246-B18B-633C897C050C}"/>
              </a:ext>
            </a:extLst>
          </p:cNvPr>
          <p:cNvSpPr/>
          <p:nvPr/>
        </p:nvSpPr>
        <p:spPr>
          <a:xfrm rot="16200000">
            <a:off x="4652573" y="3160053"/>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122B59-6F0C-2B44-9AFE-9D1E40F15EDC}"/>
                  </a:ext>
                </a:extLst>
              </p:cNvPr>
              <p:cNvSpPr txBox="1"/>
              <p:nvPr/>
            </p:nvSpPr>
            <p:spPr>
              <a:xfrm>
                <a:off x="3429000" y="4428439"/>
                <a:ext cx="3931170" cy="1938992"/>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glass of water</a:t>
                </a:r>
              </a:p>
              <a:p>
                <a:endParaRPr lang="en-US" sz="2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dirty="0">
                    <a:latin typeface="Lato" panose="020F0502020204030203" pitchFamily="34" charset="0"/>
                    <a:ea typeface="Lato" panose="020F0502020204030203" pitchFamily="34" charset="0"/>
                    <a:cs typeface="Lato" panose="020F0502020204030203" pitchFamily="34" charset="0"/>
                  </a:rPr>
                  <a:t> molecules </a:t>
                </a:r>
                <a14:m>
                  <m:oMath xmlns:m="http://schemas.openxmlformats.org/officeDocument/2006/math">
                    <m:r>
                      <a:rPr lang="en-US" sz="2000" i="1" dirty="0" smtClean="0">
                        <a:latin typeface="Cambria Math" panose="02040503050406030204" pitchFamily="18" charset="0"/>
                        <a:ea typeface="Lato" panose="020F0502020204030203" pitchFamily="34" charset="0"/>
                        <a:cs typeface="Lato" panose="020F0502020204030203" pitchFamily="34" charset="0"/>
                      </a:rPr>
                      <m:t>~ </m:t>
                    </m:r>
                    <m:r>
                      <m:rPr>
                        <m:nor/>
                      </m:rPr>
                      <a:rPr lang="en-US" sz="2000" i="0" dirty="0" smtClean="0">
                        <a:latin typeface="Lato" panose="020F0502020204030203" pitchFamily="34" charset="0"/>
                        <a:ea typeface="Lato" panose="020F0502020204030203" pitchFamily="34" charset="0"/>
                        <a:cs typeface="Lato" panose="020F0502020204030203" pitchFamily="34" charset="0"/>
                      </a:rPr>
                      <m:t>6</m:t>
                    </m:r>
                    <m:r>
                      <m:rPr>
                        <m:nor/>
                      </m:rPr>
                      <a:rPr lang="en-US" sz="2000" b="0" i="0" dirty="0" smtClean="0">
                        <a:latin typeface="Lato" panose="020F0502020204030203" pitchFamily="34" charset="0"/>
                        <a:ea typeface="Lato" panose="020F0502020204030203" pitchFamily="34" charset="0"/>
                        <a:cs typeface="Lato" panose="020F0502020204030203" pitchFamily="34" charset="0"/>
                      </a:rPr>
                      <m:t>⋅</m:t>
                    </m:r>
                    <m:r>
                      <m:rPr>
                        <m:nor/>
                      </m:rPr>
                      <a:rPr lang="en-US" sz="2000" i="0" dirty="0" smtClean="0">
                        <a:latin typeface="Lato" panose="020F0502020204030203" pitchFamily="34" charset="0"/>
                        <a:ea typeface="Lato" panose="020F0502020204030203" pitchFamily="34" charset="0"/>
                        <a:cs typeface="Lato" panose="020F0502020204030203" pitchFamily="34" charset="0"/>
                      </a:rPr>
                      <m:t>10</m:t>
                    </m:r>
                    <m:r>
                      <m:rPr>
                        <m:nor/>
                      </m:rPr>
                      <a:rPr lang="en-US" sz="2000" i="0" baseline="30000" dirty="0" smtClean="0">
                        <a:latin typeface="Lato" panose="020F0502020204030203" pitchFamily="34" charset="0"/>
                        <a:ea typeface="Lato" panose="020F0502020204030203" pitchFamily="34" charset="0"/>
                        <a:cs typeface="Lato" panose="020F0502020204030203" pitchFamily="34" charset="0"/>
                      </a:rPr>
                      <m:t>23</m:t>
                    </m:r>
                  </m:oMath>
                </a14:m>
                <a:endParaRPr lang="en-US" sz="2000" baseline="30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i="1" baseline="-25000" dirty="0">
                    <a:latin typeface="Lato" panose="020F0502020204030203" pitchFamily="34" charset="0"/>
                    <a:ea typeface="Lato" panose="020F0502020204030203" pitchFamily="34" charset="0"/>
                    <a:cs typeface="Lato" panose="020F0502020204030203" pitchFamily="34" charset="0"/>
                  </a:rPr>
                  <a:t>atoms</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a:t>
                </a: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i="1" baseline="-25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18</a:t>
                </a:r>
                <a14:m>
                  <m:oMath xmlns:m="http://schemas.openxmlformats.org/officeDocument/2006/math">
                    <m:r>
                      <m:rPr>
                        <m:nor/>
                      </m:rPr>
                      <a:rPr lang="en-US" sz="2000" b="1" dirty="0">
                        <a:latin typeface="Lato" panose="020F0502020204030203" pitchFamily="34" charset="0"/>
                        <a:ea typeface="Lato" panose="020F0502020204030203" pitchFamily="34" charset="0"/>
                        <a:cs typeface="Lato" panose="020F0502020204030203" pitchFamily="34" charset="0"/>
                      </a:rPr>
                      <m:t>⋅10</m:t>
                    </m:r>
                    <m:r>
                      <m:rPr>
                        <m:nor/>
                      </m:rPr>
                      <a:rPr lang="en-US" sz="2000" b="1" baseline="30000" dirty="0">
                        <a:latin typeface="Lato" panose="020F0502020204030203" pitchFamily="34" charset="0"/>
                        <a:ea typeface="Lato" panose="020F0502020204030203" pitchFamily="34" charset="0"/>
                        <a:cs typeface="Lato" panose="020F0502020204030203" pitchFamily="34" charset="0"/>
                      </a:rPr>
                      <m:t>23</m:t>
                    </m:r>
                  </m:oMath>
                </a14:m>
                <a:r>
                  <a:rPr lang="en-US" sz="2000" b="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9" name="TextBox 8">
                <a:extLst>
                  <a:ext uri="{FF2B5EF4-FFF2-40B4-BE49-F238E27FC236}">
                    <a16:creationId xmlns:a16="http://schemas.microsoft.com/office/drawing/2014/main" id="{1D122B59-6F0C-2B44-9AFE-9D1E40F15EDC}"/>
                  </a:ext>
                </a:extLst>
              </p:cNvPr>
              <p:cNvSpPr txBox="1">
                <a:spLocks noRot="1" noChangeAspect="1" noMove="1" noResize="1" noEditPoints="1" noAdjustHandles="1" noChangeArrowheads="1" noChangeShapeType="1" noTextEdit="1"/>
              </p:cNvSpPr>
              <p:nvPr/>
            </p:nvSpPr>
            <p:spPr>
              <a:xfrm>
                <a:off x="3429000" y="4428439"/>
                <a:ext cx="3931170" cy="1938992"/>
              </a:xfrm>
              <a:prstGeom prst="rect">
                <a:avLst/>
              </a:prstGeom>
              <a:blipFill>
                <a:blip r:embed="rId5"/>
                <a:stretch>
                  <a:fillRect l="-1608" t="-1307" b="-45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AE9A809-D43B-4C41-A3C8-CF8B951C54EE}"/>
              </a:ext>
            </a:extLst>
          </p:cNvPr>
          <p:cNvPicPr>
            <a:picLocks noChangeAspect="1"/>
          </p:cNvPicPr>
          <p:nvPr/>
        </p:nvPicPr>
        <p:blipFill>
          <a:blip r:embed="rId6"/>
          <a:stretch>
            <a:fillRect/>
          </a:stretch>
        </p:blipFill>
        <p:spPr>
          <a:xfrm>
            <a:off x="5977591" y="2628852"/>
            <a:ext cx="3010447" cy="2181557"/>
          </a:xfrm>
          <a:prstGeom prst="rect">
            <a:avLst/>
          </a:prstGeom>
        </p:spPr>
      </p:pic>
      <p:sp>
        <p:nvSpPr>
          <p:cNvPr id="11" name="TextBox 10">
            <a:extLst>
              <a:ext uri="{FF2B5EF4-FFF2-40B4-BE49-F238E27FC236}">
                <a16:creationId xmlns:a16="http://schemas.microsoft.com/office/drawing/2014/main" id="{229BFAA5-BEBB-3D4B-B911-9E160F332BF4}"/>
              </a:ext>
            </a:extLst>
          </p:cNvPr>
          <p:cNvSpPr txBox="1"/>
          <p:nvPr/>
        </p:nvSpPr>
        <p:spPr>
          <a:xfrm>
            <a:off x="6300017" y="3271719"/>
            <a:ext cx="2654894" cy="646331"/>
          </a:xfrm>
          <a:prstGeom prst="rect">
            <a:avLst/>
          </a:prstGeom>
          <a:solidFill>
            <a:srgbClr val="FFFFFF">
              <a:alpha val="78431"/>
            </a:srgbClr>
          </a:solidFill>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Many positions!!! (data!)</a:t>
            </a:r>
          </a:p>
          <a:p>
            <a:pPr algn="ctr"/>
            <a:r>
              <a:rPr lang="en-US" b="1" dirty="0">
                <a:latin typeface="Lato" panose="020F0502020204030203" pitchFamily="34" charset="0"/>
                <a:ea typeface="Lato" panose="020F0502020204030203" pitchFamily="34" charset="0"/>
                <a:cs typeface="Lato" panose="020F0502020204030203" pitchFamily="34" charset="0"/>
              </a:rPr>
              <a:t>X  Y  Z</a:t>
            </a:r>
          </a:p>
        </p:txBody>
      </p:sp>
      <p:sp>
        <p:nvSpPr>
          <p:cNvPr id="13" name="Triangle 12">
            <a:extLst>
              <a:ext uri="{FF2B5EF4-FFF2-40B4-BE49-F238E27FC236}">
                <a16:creationId xmlns:a16="http://schemas.microsoft.com/office/drawing/2014/main" id="{B618D192-AF7D-A740-8E45-D2DED017E304}"/>
              </a:ext>
            </a:extLst>
          </p:cNvPr>
          <p:cNvSpPr/>
          <p:nvPr/>
        </p:nvSpPr>
        <p:spPr>
          <a:xfrm rot="10800000">
            <a:off x="7261878" y="4860248"/>
            <a:ext cx="1558978" cy="220306"/>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4" descr="Image result for PowerEdge T640">
            <a:extLst>
              <a:ext uri="{FF2B5EF4-FFF2-40B4-BE49-F238E27FC236}">
                <a16:creationId xmlns:a16="http://schemas.microsoft.com/office/drawing/2014/main" id="{2B965D0C-500B-384C-9D24-C28D8A77523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66406" y="5358984"/>
            <a:ext cx="1349922" cy="132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73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E240-14C6-784B-8779-684A2C5DE739}"/>
              </a:ext>
            </a:extLst>
          </p:cNvPr>
          <p:cNvSpPr>
            <a:spLocks noGrp="1"/>
          </p:cNvSpPr>
          <p:nvPr>
            <p:ph type="title"/>
          </p:nvPr>
        </p:nvSpPr>
        <p:spPr/>
        <p:txBody>
          <a:bodyPr>
            <a:normAutofit fontScale="90000"/>
          </a:bodyPr>
          <a:lstStyle/>
          <a:p>
            <a:r>
              <a:rPr lang="en-US" dirty="0"/>
              <a:t>Where does all the data </a:t>
            </a:r>
            <a:br>
              <a:rPr lang="en-US" dirty="0"/>
            </a:br>
            <a:r>
              <a:rPr lang="en-US" dirty="0"/>
              <a:t>come from?</a:t>
            </a:r>
          </a:p>
        </p:txBody>
      </p:sp>
      <p:sp>
        <p:nvSpPr>
          <p:cNvPr id="3" name="Content Placeholder 2">
            <a:extLst>
              <a:ext uri="{FF2B5EF4-FFF2-40B4-BE49-F238E27FC236}">
                <a16:creationId xmlns:a16="http://schemas.microsoft.com/office/drawing/2014/main" id="{75367967-C38D-9E47-BB16-2D7A852591A8}"/>
              </a:ext>
            </a:extLst>
          </p:cNvPr>
          <p:cNvSpPr>
            <a:spLocks noGrp="1"/>
          </p:cNvSpPr>
          <p:nvPr>
            <p:ph idx="1"/>
          </p:nvPr>
        </p:nvSpPr>
        <p:spPr/>
        <p:txBody>
          <a:bodyPr/>
          <a:lstStyle/>
          <a:p>
            <a:pPr marL="0" indent="0" algn="ctr">
              <a:buNone/>
            </a:pPr>
            <a:r>
              <a:rPr lang="en-US" dirty="0"/>
              <a:t>Satellite </a:t>
            </a:r>
            <a:r>
              <a:rPr lang="en-US" b="1" dirty="0"/>
              <a:t>images</a:t>
            </a:r>
            <a:r>
              <a:rPr lang="en-US" dirty="0"/>
              <a:t> / Measurements (</a:t>
            </a:r>
            <a:r>
              <a:rPr lang="en-US" b="1" dirty="0">
                <a:solidFill>
                  <a:srgbClr val="6E43CE"/>
                </a:solidFill>
              </a:rPr>
              <a:t>images</a:t>
            </a:r>
            <a:r>
              <a:rPr lang="en-US" dirty="0"/>
              <a:t>)</a:t>
            </a:r>
          </a:p>
          <a:p>
            <a:pPr marL="0" indent="0" algn="ctr">
              <a:buNone/>
            </a:pPr>
            <a:r>
              <a:rPr lang="en-US" dirty="0"/>
              <a:t>See e.g. 40 years of data made available here</a:t>
            </a:r>
          </a:p>
          <a:p>
            <a:pPr marL="0" indent="0" algn="ctr">
              <a:buNone/>
            </a:pPr>
            <a:r>
              <a:rPr lang="en-US" dirty="0"/>
              <a:t> </a:t>
            </a:r>
            <a:r>
              <a:rPr lang="en-US" dirty="0">
                <a:hlinkClick r:id="rId2"/>
              </a:rPr>
              <a:t>https://developers.google.com/earth-engine/datasets </a:t>
            </a:r>
            <a:endParaRPr lang="en-US" dirty="0"/>
          </a:p>
        </p:txBody>
      </p:sp>
      <p:sp>
        <p:nvSpPr>
          <p:cNvPr id="4" name="TextBox 3">
            <a:extLst>
              <a:ext uri="{FF2B5EF4-FFF2-40B4-BE49-F238E27FC236}">
                <a16:creationId xmlns:a16="http://schemas.microsoft.com/office/drawing/2014/main" id="{6F5E6867-3119-7449-8645-203276B54339}"/>
              </a:ext>
            </a:extLst>
          </p:cNvPr>
          <p:cNvSpPr txBox="1"/>
          <p:nvPr/>
        </p:nvSpPr>
        <p:spPr>
          <a:xfrm>
            <a:off x="1207306" y="5828096"/>
            <a:ext cx="2289409"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Earth temperature</a:t>
            </a:r>
          </a:p>
        </p:txBody>
      </p:sp>
      <p:pic>
        <p:nvPicPr>
          <p:cNvPr id="3078" name="Picture 6">
            <a:extLst>
              <a:ext uri="{FF2B5EF4-FFF2-40B4-BE49-F238E27FC236}">
                <a16:creationId xmlns:a16="http://schemas.microsoft.com/office/drawing/2014/main" id="{F9F720C5-8947-4247-AD4E-6A03893A0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15" y="3296327"/>
            <a:ext cx="4223192" cy="23770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6AEE18-C8E1-E94F-994B-1A9D3043C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205" y="3296327"/>
            <a:ext cx="4225874" cy="23770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4986D6-2EF3-3F46-9829-102E95FDA97B}"/>
              </a:ext>
            </a:extLst>
          </p:cNvPr>
          <p:cNvSpPr txBox="1"/>
          <p:nvPr/>
        </p:nvSpPr>
        <p:spPr>
          <a:xfrm>
            <a:off x="5863653" y="5828096"/>
            <a:ext cx="2372765"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Night time imagery</a:t>
            </a:r>
          </a:p>
        </p:txBody>
      </p:sp>
      <p:sp>
        <p:nvSpPr>
          <p:cNvPr id="5" name="TextBox 4">
            <a:extLst>
              <a:ext uri="{FF2B5EF4-FFF2-40B4-BE49-F238E27FC236}">
                <a16:creationId xmlns:a16="http://schemas.microsoft.com/office/drawing/2014/main" id="{5F19AFD1-A163-D944-95D5-ADA34913C8DE}"/>
              </a:ext>
            </a:extLst>
          </p:cNvPr>
          <p:cNvSpPr txBox="1"/>
          <p:nvPr/>
        </p:nvSpPr>
        <p:spPr>
          <a:xfrm>
            <a:off x="415632" y="6270301"/>
            <a:ext cx="8608447" cy="400110"/>
          </a:xfrm>
          <a:prstGeom prst="rect">
            <a:avLst/>
          </a:prstGeom>
          <a:noFill/>
        </p:spPr>
        <p:txBody>
          <a:bodyPr wrap="non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Each image and data point occupies space “bytes” in a computer’s memory!</a:t>
            </a:r>
          </a:p>
        </p:txBody>
      </p:sp>
    </p:spTree>
    <p:extLst>
      <p:ext uri="{BB962C8B-B14F-4D97-AF65-F5344CB8AC3E}">
        <p14:creationId xmlns:p14="http://schemas.microsoft.com/office/powerpoint/2010/main" val="1484812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lstStyle/>
          <a:p>
            <a:pPr marL="0" indent="0">
              <a:buNone/>
            </a:pPr>
            <a:r>
              <a:rPr lang="en-US" dirty="0"/>
              <a:t>One double precision number (16 significant figures) needs 64 bits – 8 bytes</a:t>
            </a:r>
          </a:p>
          <a:p>
            <a:pPr marL="0" indent="0">
              <a:buNone/>
            </a:pPr>
            <a:endParaRPr lang="en-US" dirty="0"/>
          </a:p>
          <a:p>
            <a:pPr marL="0" indent="0">
              <a:buNone/>
            </a:pPr>
            <a:r>
              <a:rPr lang="en-US" sz="2200" dirty="0"/>
              <a:t>3.141592653589793115997963468544185161590576171875</a:t>
            </a:r>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565787"/>
            <a:ext cx="8799226" cy="17781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rry Apple Pie Recipe | Land O'Lakes">
            <a:extLst>
              <a:ext uri="{FF2B5EF4-FFF2-40B4-BE49-F238E27FC236}">
                <a16:creationId xmlns:a16="http://schemas.microsoft.com/office/drawing/2014/main" id="{718286C0-D043-4F42-9260-0219945FE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55" y="4939213"/>
            <a:ext cx="2259278" cy="1724091"/>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40F2266F-5A08-2446-9B0C-779659BAA161}"/>
              </a:ext>
            </a:extLst>
          </p:cNvPr>
          <p:cNvSpPr/>
          <p:nvPr/>
        </p:nvSpPr>
        <p:spPr>
          <a:xfrm>
            <a:off x="4991725" y="5553928"/>
            <a:ext cx="959370" cy="449705"/>
          </a:xfrm>
          <a:prstGeom prst="lef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86914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5400" b="0" i="1" smtClean="0">
                          <a:solidFill>
                            <a:schemeClr val="tx1">
                              <a:lumMod val="75000"/>
                              <a:lumOff val="25000"/>
                            </a:schemeClr>
                          </a:solidFill>
                          <a:latin typeface="Cambria Math" panose="02040503050406030204" pitchFamily="18" charset="0"/>
                        </a:rPr>
                        <m:t>π</m:t>
                      </m:r>
                    </m:oMath>
                  </m:oMathPara>
                </a14:m>
                <a:endParaRPr lang="en-US" sz="5400" b="0" dirty="0">
                  <a:solidFill>
                    <a:schemeClr val="tx1">
                      <a:lumMod val="75000"/>
                      <a:lumOff val="25000"/>
                    </a:schemeClr>
                  </a:solidFill>
                </a:endParaRPr>
              </a:p>
              <a:p>
                <a:endParaRPr lang="en-US" dirty="0"/>
              </a:p>
            </p:txBody>
          </p:sp>
        </mc:Choice>
        <mc:Fallback xmlns="">
          <p:sp>
            <p:nvSpPr>
              <p:cNvPr id="5" name="TextBox 4">
                <a:extLst>
                  <a:ext uri="{FF2B5EF4-FFF2-40B4-BE49-F238E27FC236}">
                    <a16:creationId xmlns:a16="http://schemas.microsoft.com/office/drawing/2014/main" id="{9FBE3CCD-E55D-AA41-A4C4-628AFF5FB661}"/>
                  </a:ext>
                </a:extLst>
              </p:cNvPr>
              <p:cNvSpPr txBox="1">
                <a:spLocks noRot="1" noChangeAspect="1" noMove="1" noResize="1" noEditPoints="1" noAdjustHandles="1" noChangeArrowheads="1" noChangeShapeType="1" noTextEdit="1"/>
              </p:cNvSpPr>
              <p:nvPr/>
            </p:nvSpPr>
            <p:spPr>
              <a:xfrm>
                <a:off x="6120939" y="5216255"/>
                <a:ext cx="869149" cy="12003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4443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Not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computational mindset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804C-65D7-1B48-A9A3-25E27051061A}"/>
              </a:ext>
            </a:extLst>
          </p:cNvPr>
          <p:cNvSpPr>
            <a:spLocks noGrp="1"/>
          </p:cNvSpPr>
          <p:nvPr>
            <p:ph type="title"/>
          </p:nvPr>
        </p:nvSpPr>
        <p:spPr/>
        <p:txBody>
          <a:bodyPr/>
          <a:lstStyle/>
          <a:p>
            <a:r>
              <a:rPr lang="en-US" dirty="0"/>
              <a:t>Ok so for N</a:t>
            </a:r>
            <a:r>
              <a:rPr lang="en-US" baseline="-25000" dirty="0"/>
              <a:t>av</a:t>
            </a:r>
            <a:r>
              <a:rPr lang="en-US" dirty="0"/>
              <a:t> molecules????</a:t>
            </a:r>
          </a:p>
        </p:txBody>
      </p:sp>
      <p:sp>
        <p:nvSpPr>
          <p:cNvPr id="3" name="Content Placeholder 2">
            <a:extLst>
              <a:ext uri="{FF2B5EF4-FFF2-40B4-BE49-F238E27FC236}">
                <a16:creationId xmlns:a16="http://schemas.microsoft.com/office/drawing/2014/main" id="{F05A9602-0765-864E-8B8B-D16998167EA3}"/>
              </a:ext>
            </a:extLst>
          </p:cNvPr>
          <p:cNvSpPr>
            <a:spLocks noGrp="1"/>
          </p:cNvSpPr>
          <p:nvPr>
            <p:ph idx="1"/>
          </p:nvPr>
        </p:nvSpPr>
        <p:spPr/>
        <p:txBody>
          <a:bodyPr/>
          <a:lstStyle/>
          <a:p>
            <a:pPr marL="0" indent="0" algn="ctr">
              <a:buNone/>
            </a:pPr>
            <a:r>
              <a:rPr lang="en-US" dirty="0"/>
              <a:t>We just need 18E+23 numbers to be stored so ….</a:t>
            </a:r>
          </a:p>
          <a:p>
            <a:pPr marL="0" indent="0" algn="ctr">
              <a:buNone/>
            </a:pPr>
            <a:endParaRPr lang="en-US" dirty="0"/>
          </a:p>
          <a:p>
            <a:pPr marL="0" indent="0">
              <a:buNone/>
            </a:pPr>
            <a:r>
              <a:rPr lang="en-US" sz="3200" b="1" dirty="0">
                <a:solidFill>
                  <a:schemeClr val="accent6">
                    <a:lumMod val="75000"/>
                  </a:schemeClr>
                </a:solidFill>
              </a:rPr>
              <a:t>14400000000000 Terabytes</a:t>
            </a:r>
          </a:p>
          <a:p>
            <a:pPr marL="0" indent="0">
              <a:buNone/>
            </a:pPr>
            <a:endParaRPr lang="en-US" sz="1200" b="1" dirty="0"/>
          </a:p>
          <a:p>
            <a:pPr marL="0" indent="0">
              <a:buNone/>
            </a:pPr>
            <a:r>
              <a:rPr lang="en-US" dirty="0"/>
              <a:t>Even for a single protein we need to</a:t>
            </a:r>
          </a:p>
          <a:p>
            <a:pPr marL="0" indent="0">
              <a:buNone/>
            </a:pPr>
            <a:r>
              <a:rPr lang="en-US" dirty="0"/>
              <a:t>store a lot of data e.g. lactose permease</a:t>
            </a:r>
          </a:p>
          <a:p>
            <a:pPr marL="0" indent="0">
              <a:buNone/>
            </a:pPr>
            <a:r>
              <a:rPr lang="en-US" dirty="0"/>
              <a:t>1PV6 – 6580 atoms – </a:t>
            </a:r>
            <a:r>
              <a:rPr lang="en-US" b="1" dirty="0"/>
              <a:t>138 kilobytes KB</a:t>
            </a:r>
          </a:p>
          <a:p>
            <a:pPr marL="0" indent="0" algn="ctr">
              <a:buNone/>
            </a:pPr>
            <a:endParaRPr lang="en-US" dirty="0"/>
          </a:p>
          <a:p>
            <a:pPr marL="0" indent="0" algn="ctr">
              <a:buNone/>
            </a:pPr>
            <a:endParaRPr lang="en-US" dirty="0"/>
          </a:p>
        </p:txBody>
      </p:sp>
      <p:pic>
        <p:nvPicPr>
          <p:cNvPr id="5126" name="Picture 6">
            <a:extLst>
              <a:ext uri="{FF2B5EF4-FFF2-40B4-BE49-F238E27FC236}">
                <a16:creationId xmlns:a16="http://schemas.microsoft.com/office/drawing/2014/main" id="{7635DDC9-C4A5-1244-A7FF-1658A8787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898" y="2737142"/>
            <a:ext cx="2661332" cy="363367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5EFF40C-FDEB-9F4E-B343-1690439BAFE9}"/>
              </a:ext>
            </a:extLst>
          </p:cNvPr>
          <p:cNvPicPr>
            <a:picLocks noChangeAspect="1" noChangeArrowheads="1"/>
          </p:cNvPicPr>
          <p:nvPr/>
        </p:nvPicPr>
        <p:blipFill rotWithShape="1">
          <a:blip r:embed="rId3">
            <a:clrChange>
              <a:clrFrom>
                <a:srgbClr val="FCFCFC"/>
              </a:clrFrom>
              <a:clrTo>
                <a:srgbClr val="FCFCFC">
                  <a:alpha val="0"/>
                </a:srgbClr>
              </a:clrTo>
            </a:clrChange>
            <a:extLst>
              <a:ext uri="{28A0092B-C50C-407E-A947-70E740481C1C}">
                <a14:useLocalDpi xmlns:a14="http://schemas.microsoft.com/office/drawing/2010/main" val="0"/>
              </a:ext>
            </a:extLst>
          </a:blip>
          <a:srcRect/>
          <a:stretch/>
        </p:blipFill>
        <p:spPr bwMode="auto">
          <a:xfrm>
            <a:off x="231770" y="4517438"/>
            <a:ext cx="2661332" cy="266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2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a:bodyPr>
          <a:lstStyle/>
          <a:p>
            <a:pPr marL="0" indent="0">
              <a:buNone/>
            </a:pPr>
            <a:r>
              <a:rPr lang="en-US" dirty="0"/>
              <a:t>Now we want to </a:t>
            </a:r>
            <a:r>
              <a:rPr lang="en-US" b="1" dirty="0"/>
              <a:t>model</a:t>
            </a:r>
            <a:r>
              <a:rPr lang="en-US" dirty="0"/>
              <a:t> or </a:t>
            </a:r>
            <a:r>
              <a:rPr lang="en-US" b="1" dirty="0"/>
              <a:t>visualize</a:t>
            </a:r>
            <a:r>
              <a:rPr lang="en-US" dirty="0"/>
              <a:t> our data</a:t>
            </a:r>
          </a:p>
          <a:p>
            <a:pPr marL="0" indent="0">
              <a:buNone/>
            </a:pPr>
            <a:endParaRPr lang="en-US" dirty="0"/>
          </a:p>
          <a:p>
            <a:pPr marL="0" indent="0">
              <a:buNone/>
            </a:pPr>
            <a:endParaRPr lang="en-US" dirty="0"/>
          </a:p>
          <a:p>
            <a:pPr marL="0" indent="0">
              <a:buNone/>
            </a:pPr>
            <a:endParaRPr lang="en-US" dirty="0"/>
          </a:p>
          <a:p>
            <a:pPr marL="0" indent="0">
              <a:buNone/>
            </a:pPr>
            <a:endParaRPr lang="en-US" sz="1100" dirty="0"/>
          </a:p>
          <a:p>
            <a:r>
              <a:rPr lang="en-US" b="1" dirty="0"/>
              <a:t>Modeling data </a:t>
            </a:r>
            <a:r>
              <a:rPr lang="en-US" dirty="0"/>
              <a:t>– load data in e.g. lists, vectors, matrices and apply mathematical operations / functions on the data such as sums, products etc.</a:t>
            </a:r>
          </a:p>
          <a:p>
            <a:endParaRPr lang="en-US" sz="1000" dirty="0"/>
          </a:p>
          <a:p>
            <a:r>
              <a:rPr lang="en-US" b="1" dirty="0"/>
              <a:t>Visualizing data</a:t>
            </a:r>
            <a:r>
              <a:rPr lang="en-US" dirty="0"/>
              <a:t> – load data in e.g. lists, vectors, matrices and convert it into a graphical representation</a:t>
            </a:r>
          </a:p>
          <a:p>
            <a:endParaRPr lang="en-US" sz="200" b="1" dirty="0"/>
          </a:p>
          <a:p>
            <a:r>
              <a:rPr lang="en-US" dirty="0"/>
              <a:t>When we load data, it is stored in </a:t>
            </a:r>
            <a:r>
              <a:rPr lang="en-US" b="1" dirty="0"/>
              <a:t>random access memory RAM </a:t>
            </a:r>
            <a:r>
              <a:rPr lang="en-US" dirty="0"/>
              <a:t>– the larger the dataset the more memory we need.</a:t>
            </a:r>
            <a:endParaRPr lang="en-US" b="1" dirty="0"/>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913944" y="2163905"/>
            <a:ext cx="862300" cy="882315"/>
          </a:xfrm>
          <a:prstGeom prst="rect">
            <a:avLst/>
          </a:prstGeom>
          <a:noFill/>
        </p:spPr>
      </p:pic>
      <p:sp>
        <p:nvSpPr>
          <p:cNvPr id="7" name="Triangle 6">
            <a:extLst>
              <a:ext uri="{FF2B5EF4-FFF2-40B4-BE49-F238E27FC236}">
                <a16:creationId xmlns:a16="http://schemas.microsoft.com/office/drawing/2014/main" id="{787D6495-894D-F848-9EBA-B1FE231FAE8C}"/>
              </a:ext>
            </a:extLst>
          </p:cNvPr>
          <p:cNvSpPr/>
          <p:nvPr/>
        </p:nvSpPr>
        <p:spPr>
          <a:xfrm rot="5400000">
            <a:off x="2626944" y="2573503"/>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B3A791D-53E9-B04F-9290-BA69C39C8BFF}"/>
              </a:ext>
            </a:extLst>
          </p:cNvPr>
          <p:cNvSpPr/>
          <p:nvPr/>
        </p:nvSpPr>
        <p:spPr>
          <a:xfrm>
            <a:off x="3369322" y="2212920"/>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COMPUTER + 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4996406" y="2545165"/>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10;&#10;Description automatically generated">
            <a:extLst>
              <a:ext uri="{FF2B5EF4-FFF2-40B4-BE49-F238E27FC236}">
                <a16:creationId xmlns:a16="http://schemas.microsoft.com/office/drawing/2014/main" id="{30DA8275-5EAC-0248-8820-E1685D4D0278}"/>
              </a:ext>
            </a:extLst>
          </p:cNvPr>
          <p:cNvPicPr>
            <a:picLocks noChangeAspect="1"/>
          </p:cNvPicPr>
          <p:nvPr/>
        </p:nvPicPr>
        <p:blipFill>
          <a:blip r:embed="rId4"/>
          <a:stretch>
            <a:fillRect/>
          </a:stretch>
        </p:blipFill>
        <p:spPr>
          <a:xfrm>
            <a:off x="5783160" y="2025331"/>
            <a:ext cx="1446896" cy="1472550"/>
          </a:xfrm>
          <a:prstGeom prst="rect">
            <a:avLst/>
          </a:prstGeom>
        </p:spPr>
      </p:pic>
    </p:spTree>
    <p:extLst>
      <p:ext uri="{BB962C8B-B14F-4D97-AF65-F5344CB8AC3E}">
        <p14:creationId xmlns:p14="http://schemas.microsoft.com/office/powerpoint/2010/main" val="336602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752"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Evaluating models, extracting properties from/using large dataset is </a:t>
            </a:r>
            <a:r>
              <a:rPr lang="en-US" b="1" dirty="0">
                <a:solidFill>
                  <a:schemeClr val="accent2">
                    <a:lumMod val="75000"/>
                  </a:schemeClr>
                </a:solidFill>
              </a:rPr>
              <a:t>computationally demanding</a:t>
            </a:r>
            <a:r>
              <a:rPr lang="en-US" b="1" dirty="0">
                <a:solidFill>
                  <a:schemeClr val="accent6">
                    <a:lumMod val="75000"/>
                  </a:schemeClr>
                </a:solidFill>
              </a:rPr>
              <a:t>: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Cure to COVID 19 / drug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40492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5971-D2C0-C94D-930E-DFE00A91DE40}"/>
              </a:ext>
            </a:extLst>
          </p:cNvPr>
          <p:cNvSpPr>
            <a:spLocks noGrp="1"/>
          </p:cNvSpPr>
          <p:nvPr>
            <p:ph type="title"/>
          </p:nvPr>
        </p:nvSpPr>
        <p:spPr/>
        <p:txBody>
          <a:bodyPr/>
          <a:lstStyle/>
          <a:p>
            <a:r>
              <a:rPr lang="en-US" dirty="0"/>
              <a:t>Accelerating search &amp; modeling?</a:t>
            </a:r>
          </a:p>
        </p:txBody>
      </p:sp>
      <p:sp>
        <p:nvSpPr>
          <p:cNvPr id="3" name="Content Placeholder 2">
            <a:extLst>
              <a:ext uri="{FF2B5EF4-FFF2-40B4-BE49-F238E27FC236}">
                <a16:creationId xmlns:a16="http://schemas.microsoft.com/office/drawing/2014/main" id="{A2EDFA0D-D198-C54D-8B93-CC6859AC38AE}"/>
              </a:ext>
            </a:extLst>
          </p:cNvPr>
          <p:cNvSpPr>
            <a:spLocks noGrp="1"/>
          </p:cNvSpPr>
          <p:nvPr>
            <p:ph idx="1"/>
          </p:nvPr>
        </p:nvSpPr>
        <p:spPr/>
        <p:txBody>
          <a:bodyPr/>
          <a:lstStyle/>
          <a:p>
            <a:pPr marL="0" indent="0" algn="ctr">
              <a:buNone/>
            </a:pPr>
            <a:r>
              <a:rPr lang="en-US" dirty="0"/>
              <a:t>How can we </a:t>
            </a:r>
            <a:r>
              <a:rPr lang="en-US" b="1" dirty="0"/>
              <a:t>rapidly and accurately </a:t>
            </a:r>
            <a:r>
              <a:rPr lang="en-US" dirty="0"/>
              <a:t>analyze large sets to extract / model what is of interest?</a:t>
            </a:r>
          </a:p>
        </p:txBody>
      </p:sp>
      <p:pic>
        <p:nvPicPr>
          <p:cNvPr id="2050" name="Picture 2" descr="A Needle in a Haystack: This Company Helps Businesses Find the AI Solution  that's Right for Them -The Sociable">
            <a:extLst>
              <a:ext uri="{FF2B5EF4-FFF2-40B4-BE49-F238E27FC236}">
                <a16:creationId xmlns:a16="http://schemas.microsoft.com/office/drawing/2014/main" id="{6E22D32D-DA90-B64B-B88D-9D9A6D08A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84" y="2618941"/>
            <a:ext cx="4203032" cy="3147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9AC3C9-EDA5-8741-B408-08B6C123460E}"/>
              </a:ext>
            </a:extLst>
          </p:cNvPr>
          <p:cNvSpPr txBox="1"/>
          <p:nvPr/>
        </p:nvSpPr>
        <p:spPr>
          <a:xfrm>
            <a:off x="3350735" y="3904476"/>
            <a:ext cx="2763371" cy="1692771"/>
          </a:xfrm>
          <a:prstGeom prst="rect">
            <a:avLst/>
          </a:prstGeom>
          <a:solidFill>
            <a:srgbClr val="212121">
              <a:alpha val="62353"/>
            </a:srgbClr>
          </a:solidFill>
        </p:spPr>
        <p:txBody>
          <a:bodyPr wrap="square" rtlCol="0">
            <a:spAutoFit/>
          </a:bodyPr>
          <a:lstStyle/>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Data Science</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 &amp; </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Software Engineering</a:t>
            </a:r>
          </a:p>
        </p:txBody>
      </p:sp>
    </p:spTree>
    <p:extLst>
      <p:ext uri="{BB962C8B-B14F-4D97-AF65-F5344CB8AC3E}">
        <p14:creationId xmlns:p14="http://schemas.microsoft.com/office/powerpoint/2010/main" val="22726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Heavy" panose="020F0502020204030203" pitchFamily="34" charset="0"/>
                <a:ea typeface="Lato Heavy" panose="020F0502020204030203" pitchFamily="34" charset="0"/>
                <a:cs typeface="Lato Heavy"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Heavy" panose="020F0502020204030203" pitchFamily="34" charset="0"/>
                <a:ea typeface="Lato Heavy" panose="020F0502020204030203" pitchFamily="34" charset="0"/>
                <a:cs typeface="Lato Heavy" panose="020F0502020204030203" pitchFamily="34" charset="0"/>
              </a:rPr>
              <a:t>Databases</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b="1" spc="-5"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endParaRPr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2775383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60251E-ABE2-CA44-A7D9-3537DE10C770}"/>
              </a:ext>
            </a:extLst>
          </p:cNvPr>
          <p:cNvSpPr/>
          <p:nvPr/>
        </p:nvSpPr>
        <p:spPr>
          <a:xfrm>
            <a:off x="6133239" y="6392894"/>
            <a:ext cx="3010761" cy="369332"/>
          </a:xfrm>
          <a:prstGeom prst="rect">
            <a:avLst/>
          </a:prstGeom>
        </p:spPr>
        <p:txBody>
          <a:bodyPr wrap="none">
            <a:spAutoFit/>
          </a:bodyPr>
          <a:lstStyle/>
          <a:p>
            <a:r>
              <a:rPr lang="en-US" dirty="0" err="1">
                <a:latin typeface="Lato" panose="020F0502020204030203" pitchFamily="34" charset="0"/>
                <a:ea typeface="Lato" panose="020F0502020204030203" pitchFamily="34" charset="0"/>
                <a:cs typeface="Lato" panose="020F0502020204030203" pitchFamily="34" charset="0"/>
              </a:rPr>
              <a:t>www.slideshare.net</a:t>
            </a:r>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awahid</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457200" y="1477889"/>
            <a:ext cx="7838440" cy="97590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15" dirty="0">
                <a:latin typeface="Lato" panose="020F0502020204030203" pitchFamily="34" charset="0"/>
                <a:ea typeface="Lato" panose="020F0502020204030203" pitchFamily="34" charset="0"/>
                <a:cs typeface="Lato" panose="020F0502020204030203" pitchFamily="34" charset="0"/>
              </a:rPr>
              <a:t>Regression</a:t>
            </a:r>
            <a:r>
              <a:rPr lang="en-US" sz="2800" b="1" dirty="0">
                <a:latin typeface="Lato" panose="020F0502020204030203" pitchFamily="34" charset="0"/>
                <a:ea typeface="Lato" panose="020F0502020204030203" pitchFamily="34" charset="0"/>
                <a:cs typeface="Lato" panose="020F0502020204030203" pitchFamily="34" charset="0"/>
              </a:rPr>
              <a:t>: </a:t>
            </a:r>
            <a:r>
              <a:rPr sz="2800" spc="-10" dirty="0">
                <a:latin typeface="Lato" panose="020F0502020204030203" pitchFamily="34" charset="0"/>
                <a:ea typeface="Lato" panose="020F0502020204030203" pitchFamily="34" charset="0"/>
                <a:cs typeface="Lato" panose="020F0502020204030203" pitchFamily="34" charset="0"/>
              </a:rPr>
              <a:t>Predict </a:t>
            </a:r>
            <a:r>
              <a:rPr sz="2800" dirty="0">
                <a:latin typeface="Lato" panose="020F0502020204030203" pitchFamily="34" charset="0"/>
                <a:ea typeface="Lato" panose="020F0502020204030203" pitchFamily="34" charset="0"/>
                <a:cs typeface="Lato" panose="020F0502020204030203" pitchFamily="34" charset="0"/>
              </a:rPr>
              <a:t>a </a:t>
            </a:r>
            <a:r>
              <a:rPr sz="2800" spc="-5" dirty="0">
                <a:latin typeface="Lato" panose="020F0502020204030203" pitchFamily="34" charset="0"/>
                <a:ea typeface="Lato" panose="020F0502020204030203" pitchFamily="34" charset="0"/>
                <a:cs typeface="Lato" panose="020F0502020204030203" pitchFamily="34" charset="0"/>
              </a:rPr>
              <a:t>numerical </a:t>
            </a:r>
            <a:r>
              <a:rPr sz="2800" spc="-10" dirty="0">
                <a:latin typeface="Lato" panose="020F0502020204030203" pitchFamily="34" charset="0"/>
                <a:ea typeface="Lato" panose="020F0502020204030203" pitchFamily="34" charset="0"/>
                <a:cs typeface="Lato" panose="020F0502020204030203" pitchFamily="34" charset="0"/>
              </a:rPr>
              <a:t>response </a:t>
            </a:r>
            <a:r>
              <a:rPr sz="2800" spc="-15" dirty="0">
                <a:latin typeface="Lato" panose="020F0502020204030203" pitchFamily="34" charset="0"/>
                <a:ea typeface="Lato" panose="020F0502020204030203" pitchFamily="34" charset="0"/>
                <a:cs typeface="Lato" panose="020F0502020204030203" pitchFamily="34" charset="0"/>
              </a:rPr>
              <a:t>from </a:t>
            </a:r>
            <a:r>
              <a:rPr sz="2800" spc="-5" dirty="0">
                <a:latin typeface="Lato" panose="020F0502020204030203" pitchFamily="34" charset="0"/>
                <a:ea typeface="Lato" panose="020F0502020204030203" pitchFamily="34" charset="0"/>
                <a:cs typeface="Lato" panose="020F0502020204030203" pitchFamily="34" charset="0"/>
              </a:rPr>
              <a:t>input</a:t>
            </a:r>
            <a:r>
              <a:rPr sz="2800" spc="-55" dirty="0">
                <a:latin typeface="Lato" panose="020F0502020204030203" pitchFamily="34" charset="0"/>
                <a:ea typeface="Lato" panose="020F0502020204030203" pitchFamily="34" charset="0"/>
                <a:cs typeface="Lato" panose="020F0502020204030203" pitchFamily="34" charset="0"/>
              </a:rPr>
              <a:t> </a:t>
            </a:r>
            <a:r>
              <a:rPr sz="2800" spc="-20" dirty="0">
                <a:latin typeface="Lato" panose="020F0502020204030203" pitchFamily="34" charset="0"/>
                <a:ea typeface="Lato" panose="020F0502020204030203" pitchFamily="34" charset="0"/>
                <a:cs typeface="Lato" panose="020F0502020204030203" pitchFamily="34" charset="0"/>
              </a:rPr>
              <a:t>features</a:t>
            </a:r>
            <a:endParaRPr sz="2800"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Image result for database search">
            <a:extLst>
              <a:ext uri="{FF2B5EF4-FFF2-40B4-BE49-F238E27FC236}">
                <a16:creationId xmlns:a16="http://schemas.microsoft.com/office/drawing/2014/main" id="{47F01C2D-E25B-D744-AECF-02274FCD0155}"/>
              </a:ext>
            </a:extLst>
          </p:cNvPr>
          <p:cNvPicPr>
            <a:picLocks noChangeAspect="1" noChangeArrowheads="1"/>
          </p:cNvPicPr>
          <p:nvPr/>
        </p:nvPicPr>
        <p:blipFill>
          <a:blip r:embed="rId2">
            <a:alphaModFix amt="88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5080" y="4309189"/>
            <a:ext cx="1102351" cy="1127938"/>
          </a:xfrm>
          <a:prstGeom prst="rect">
            <a:avLst/>
          </a:prstGeom>
          <a:noFill/>
        </p:spPr>
      </p:pic>
      <p:sp>
        <p:nvSpPr>
          <p:cNvPr id="6" name="Freeform 5">
            <a:extLst>
              <a:ext uri="{FF2B5EF4-FFF2-40B4-BE49-F238E27FC236}">
                <a16:creationId xmlns:a16="http://schemas.microsoft.com/office/drawing/2014/main" id="{212A42C7-7986-F84A-B7ED-BADEFA52953B}"/>
              </a:ext>
            </a:extLst>
          </p:cNvPr>
          <p:cNvSpPr/>
          <p:nvPr/>
        </p:nvSpPr>
        <p:spPr>
          <a:xfrm>
            <a:off x="187686" y="4256798"/>
            <a:ext cx="3011505" cy="1445317"/>
          </a:xfrm>
          <a:custGeom>
            <a:avLst/>
            <a:gdLst>
              <a:gd name="connsiteX0" fmla="*/ 0 w 2857500"/>
              <a:gd name="connsiteY0" fmla="*/ 1135007 h 1149294"/>
              <a:gd name="connsiteX1" fmla="*/ 814388 w 2857500"/>
              <a:gd name="connsiteY1" fmla="*/ 120594 h 1149294"/>
              <a:gd name="connsiteX2" fmla="*/ 1628775 w 2857500"/>
              <a:gd name="connsiteY2" fmla="*/ 106307 h 1149294"/>
              <a:gd name="connsiteX3" fmla="*/ 2243138 w 2857500"/>
              <a:gd name="connsiteY3" fmla="*/ 906407 h 1149294"/>
              <a:gd name="connsiteX4" fmla="*/ 2857500 w 2857500"/>
              <a:gd name="connsiteY4" fmla="*/ 1149294 h 114929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114449 h 1128736"/>
              <a:gd name="connsiteX1" fmla="*/ 771525 w 2857500"/>
              <a:gd name="connsiteY1" fmla="*/ 914424 h 1128736"/>
              <a:gd name="connsiteX2" fmla="*/ 1414463 w 2857500"/>
              <a:gd name="connsiteY2" fmla="*/ 24 h 1128736"/>
              <a:gd name="connsiteX3" fmla="*/ 2243138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3057525"/>
              <a:gd name="connsiteY0" fmla="*/ 1128737 h 1133486"/>
              <a:gd name="connsiteX1" fmla="*/ 971550 w 3057525"/>
              <a:gd name="connsiteY1" fmla="*/ 914424 h 1133486"/>
              <a:gd name="connsiteX2" fmla="*/ 1614488 w 3057525"/>
              <a:gd name="connsiteY2" fmla="*/ 24 h 1133486"/>
              <a:gd name="connsiteX3" fmla="*/ 2200276 w 3057525"/>
              <a:gd name="connsiteY3" fmla="*/ 885849 h 1133486"/>
              <a:gd name="connsiteX4" fmla="*/ 3057525 w 3057525"/>
              <a:gd name="connsiteY4" fmla="*/ 1128736 h 113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1133486">
                <a:moveTo>
                  <a:pt x="0" y="1128737"/>
                </a:moveTo>
                <a:cubicBezTo>
                  <a:pt x="471487" y="1150168"/>
                  <a:pt x="702469" y="1102543"/>
                  <a:pt x="971550" y="914424"/>
                </a:cubicBezTo>
                <a:cubicBezTo>
                  <a:pt x="1240631" y="726305"/>
                  <a:pt x="1409700" y="4787"/>
                  <a:pt x="1614488" y="24"/>
                </a:cubicBezTo>
                <a:cubicBezTo>
                  <a:pt x="1819276" y="-4739"/>
                  <a:pt x="1959770" y="697730"/>
                  <a:pt x="2200276" y="885849"/>
                </a:cubicBezTo>
                <a:cubicBezTo>
                  <a:pt x="2440782" y="1073968"/>
                  <a:pt x="2852737" y="1094208"/>
                  <a:pt x="3057525" y="1128736"/>
                </a:cubicBezTo>
              </a:path>
            </a:pathLst>
          </a:custGeom>
          <a:gradFill flip="none" rotWithShape="1">
            <a:gsLst>
              <a:gs pos="3000">
                <a:schemeClr val="tx1">
                  <a:alpha val="0"/>
                </a:schemeClr>
              </a:gs>
              <a:gs pos="85000">
                <a:srgbClr val="FFF2CC"/>
              </a:gs>
              <a:gs pos="31016">
                <a:srgbClr val="E57593">
                  <a:alpha val="85490"/>
                </a:srgbClr>
              </a:gs>
              <a:gs pos="44000">
                <a:srgbClr val="DE7190"/>
              </a:gs>
              <a:gs pos="100000">
                <a:srgbClr val="FFF2C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2152A5-AD14-6140-9EEC-EE93363FA35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297" b="66211" l="22266" r="83203">
                        <a14:foregroundMark x1="25781" y1="53906" x2="25781" y2="53906"/>
                        <a14:foregroundMark x1="31445" y1="45703" x2="31445" y2="45703"/>
                        <a14:foregroundMark x1="33008" y1="42969" x2="30078" y2="47852"/>
                        <a14:foregroundMark x1="22266" y1="58984" x2="24805" y2="55664"/>
                        <a14:foregroundMark x1="56055" y1="62500" x2="53906" y2="62109"/>
                        <a14:foregroundMark x1="55664" y1="59961" x2="46875" y2="61133"/>
                        <a14:foregroundMark x1="79297" y1="35938" x2="81445" y2="40820"/>
                        <a14:foregroundMark x1="80859" y1="35938" x2="83203" y2="38867"/>
                      </a14:backgroundRemoval>
                    </a14:imgEffect>
                    <a14:imgEffect>
                      <a14:brightnessContrast bright="15000"/>
                    </a14:imgEffect>
                  </a14:imgLayer>
                </a14:imgProps>
              </a:ext>
              <a:ext uri="{28A0092B-C50C-407E-A947-70E740481C1C}">
                <a14:useLocalDpi xmlns:a14="http://schemas.microsoft.com/office/drawing/2010/main" val="0"/>
              </a:ext>
            </a:extLst>
          </a:blip>
          <a:srcRect l="15562" t="24749" r="11349" b="28920"/>
          <a:stretch/>
        </p:blipFill>
        <p:spPr>
          <a:xfrm>
            <a:off x="187686" y="3625640"/>
            <a:ext cx="1919930" cy="1217064"/>
          </a:xfrm>
          <a:prstGeom prst="rect">
            <a:avLst/>
          </a:prstGeom>
        </p:spPr>
      </p:pic>
      <p:sp>
        <p:nvSpPr>
          <p:cNvPr id="8" name="TextBox 7">
            <a:extLst>
              <a:ext uri="{FF2B5EF4-FFF2-40B4-BE49-F238E27FC236}">
                <a16:creationId xmlns:a16="http://schemas.microsoft.com/office/drawing/2014/main" id="{DD8C958C-87E5-754F-9B0E-0A8360FEE188}"/>
              </a:ext>
            </a:extLst>
          </p:cNvPr>
          <p:cNvSpPr txBox="1"/>
          <p:nvPr/>
        </p:nvSpPr>
        <p:spPr>
          <a:xfrm>
            <a:off x="840037" y="3771727"/>
            <a:ext cx="480422" cy="769441"/>
          </a:xfrm>
          <a:prstGeom prst="rect">
            <a:avLst/>
          </a:prstGeom>
          <a:noFill/>
        </p:spPr>
        <p:txBody>
          <a:bodyPr wrap="square" rtlCol="0">
            <a:spAutoFit/>
          </a:bodyPr>
          <a:lstStyle/>
          <a:p>
            <a:r>
              <a:rPr lang="en-US" sz="44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 name="Right Arrow 8">
            <a:extLst>
              <a:ext uri="{FF2B5EF4-FFF2-40B4-BE49-F238E27FC236}">
                <a16:creationId xmlns:a16="http://schemas.microsoft.com/office/drawing/2014/main" id="{CED22C97-821A-4B4D-82B8-57C58C2E5638}"/>
              </a:ext>
            </a:extLst>
          </p:cNvPr>
          <p:cNvSpPr/>
          <p:nvPr/>
        </p:nvSpPr>
        <p:spPr>
          <a:xfrm>
            <a:off x="1132518" y="4761835"/>
            <a:ext cx="1322268" cy="411844"/>
          </a:xfrm>
          <a:prstGeom prst="rightArrow">
            <a:avLst/>
          </a:prstGeom>
          <a:solidFill>
            <a:schemeClr val="bg1">
              <a:lumMod val="65000"/>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nn.png">
            <a:extLst>
              <a:ext uri="{FF2B5EF4-FFF2-40B4-BE49-F238E27FC236}">
                <a16:creationId xmlns:a16="http://schemas.microsoft.com/office/drawing/2014/main" id="{D6181617-F2AD-1842-A400-263DDBB8EAC5}"/>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72000" y="3890430"/>
            <a:ext cx="2105122" cy="2001116"/>
          </a:xfrm>
          <a:prstGeom prst="rect">
            <a:avLst/>
          </a:prstGeom>
        </p:spPr>
      </p:pic>
      <p:sp>
        <p:nvSpPr>
          <p:cNvPr id="11" name="TextBox 10">
            <a:extLst>
              <a:ext uri="{FF2B5EF4-FFF2-40B4-BE49-F238E27FC236}">
                <a16:creationId xmlns:a16="http://schemas.microsoft.com/office/drawing/2014/main" id="{EF6B1FD1-01A9-994B-9C51-711C308D9847}"/>
              </a:ext>
            </a:extLst>
          </p:cNvPr>
          <p:cNvSpPr txBox="1"/>
          <p:nvPr/>
        </p:nvSpPr>
        <p:spPr>
          <a:xfrm>
            <a:off x="7360518" y="4574118"/>
            <a:ext cx="1500732" cy="553998"/>
          </a:xfrm>
          <a:prstGeom prst="rect">
            <a:avLst/>
          </a:prstGeom>
          <a:noFill/>
          <a:ln>
            <a:noFill/>
          </a:ln>
        </p:spPr>
        <p:txBody>
          <a:bodyPr wrap="none" rtlCol="0">
            <a:spAutoFit/>
          </a:bodyPr>
          <a:lstStyle/>
          <a:p>
            <a:r>
              <a:rPr lang="en-US" sz="3000" i="1" dirty="0">
                <a:latin typeface="Helvetica Neue" panose="02000503000000020004" pitchFamily="2" charset="0"/>
                <a:ea typeface="Helvetica Neue" panose="02000503000000020004" pitchFamily="2" charset="0"/>
                <a:cs typeface="Helvetica Neue" panose="02000503000000020004" pitchFamily="2" charset="0"/>
              </a:rPr>
              <a:t>k(T)Q(T)</a:t>
            </a:r>
          </a:p>
        </p:txBody>
      </p:sp>
      <p:sp>
        <p:nvSpPr>
          <p:cNvPr id="12" name="Triangle 11">
            <a:extLst>
              <a:ext uri="{FF2B5EF4-FFF2-40B4-BE49-F238E27FC236}">
                <a16:creationId xmlns:a16="http://schemas.microsoft.com/office/drawing/2014/main" id="{AF0DFC7D-6572-6444-ACFB-4179C1160697}"/>
              </a:ext>
            </a:extLst>
          </p:cNvPr>
          <p:cNvSpPr/>
          <p:nvPr/>
        </p:nvSpPr>
        <p:spPr>
          <a:xfrm rot="5400000">
            <a:off x="331421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E1489FC8-FA37-924B-8DD4-0CEABEC87902}"/>
              </a:ext>
            </a:extLst>
          </p:cNvPr>
          <p:cNvSpPr/>
          <p:nvPr/>
        </p:nvSpPr>
        <p:spPr>
          <a:xfrm rot="5400000">
            <a:off x="613300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E56A83-0137-BA4A-A08A-6AD8F5CE229F}"/>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
        <p:nvSpPr>
          <p:cNvPr id="2" name="TextBox 1">
            <a:extLst>
              <a:ext uri="{FF2B5EF4-FFF2-40B4-BE49-F238E27FC236}">
                <a16:creationId xmlns:a16="http://schemas.microsoft.com/office/drawing/2014/main" id="{69EB338F-710A-7C4C-9D9B-EFECE96D106F}"/>
              </a:ext>
            </a:extLst>
          </p:cNvPr>
          <p:cNvSpPr txBox="1"/>
          <p:nvPr/>
        </p:nvSpPr>
        <p:spPr>
          <a:xfrm>
            <a:off x="578842" y="2806914"/>
            <a:ext cx="7253943" cy="830997"/>
          </a:xfrm>
          <a:prstGeom prst="rect">
            <a:avLst/>
          </a:prstGeom>
          <a:noFill/>
        </p:spPr>
        <p:txBody>
          <a:bodyPr wrap="square" rtlCol="0">
            <a:spAutoFit/>
          </a:bodyPr>
          <a:lstStyle/>
          <a:p>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 predict reaction rate constant products k(T)Q(T) from a data set of 6.9 million data points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112295" y="1455323"/>
            <a:ext cx="8006191" cy="852798"/>
          </a:xfrm>
          <a:prstGeom prst="rect">
            <a:avLst/>
          </a:prstGeom>
        </p:spPr>
        <p:txBody>
          <a:bodyPr vert="horz" wrap="square" lIns="0" tIns="113030" rIns="0" bIns="0" rtlCol="0">
            <a:spAutoFit/>
          </a:bodyPr>
          <a:lstStyle/>
          <a:p>
            <a:pPr marL="460375" marR="5080" indent="9525">
              <a:lnSpc>
                <a:spcPct val="100000"/>
              </a:lnSpc>
              <a:spcBef>
                <a:spcPts val="695"/>
              </a:spcBef>
            </a:pPr>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a:t>
            </a:r>
            <a:r>
              <a:rPr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binding </a:t>
            </a:r>
            <a:r>
              <a:rPr sz="2400" spc="-10" dirty="0">
                <a:latin typeface="Lato" panose="020F0502020204030203" pitchFamily="34" charset="0"/>
                <a:ea typeface="Lato" panose="020F0502020204030203" pitchFamily="34" charset="0"/>
                <a:cs typeface="Lato" panose="020F0502020204030203" pitchFamily="34" charset="0"/>
              </a:rPr>
              <a:t>affinity </a:t>
            </a:r>
            <a:r>
              <a:rPr sz="2400" spc="-5" dirty="0">
                <a:latin typeface="Lato" panose="020F0502020204030203" pitchFamily="34" charset="0"/>
                <a:ea typeface="Lato" panose="020F0502020204030203" pitchFamily="34" charset="0"/>
                <a:cs typeface="Lato" panose="020F0502020204030203" pitchFamily="34" charset="0"/>
              </a:rPr>
              <a:t>of small molecules </a:t>
            </a:r>
            <a:r>
              <a:rPr sz="2400" spc="-15" dirty="0">
                <a:latin typeface="Lato" panose="020F0502020204030203" pitchFamily="34" charset="0"/>
                <a:ea typeface="Lato" panose="020F0502020204030203" pitchFamily="34" charset="0"/>
                <a:cs typeface="Lato" panose="020F0502020204030203" pitchFamily="34" charset="0"/>
              </a:rPr>
              <a:t>to</a:t>
            </a:r>
            <a:r>
              <a:rPr lang="en-US"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cancer </a:t>
            </a:r>
            <a:r>
              <a:rPr sz="2400" spc="-5" dirty="0">
                <a:latin typeface="Lato" panose="020F0502020204030203" pitchFamily="34" charset="0"/>
                <a:ea typeface="Lato" panose="020F0502020204030203" pitchFamily="34" charset="0"/>
                <a:cs typeface="Lato" panose="020F0502020204030203" pitchFamily="34" charset="0"/>
              </a:rPr>
              <a:t>drug</a:t>
            </a:r>
            <a:r>
              <a:rPr sz="2400" spc="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target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6246652" y="5056001"/>
            <a:ext cx="1085088" cy="144475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7" name="object 7"/>
          <p:cNvSpPr/>
          <p:nvPr/>
        </p:nvSpPr>
        <p:spPr>
          <a:xfrm>
            <a:off x="7634836" y="5168482"/>
            <a:ext cx="1332270" cy="133227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87512" y="2687787"/>
            <a:ext cx="4557204" cy="309059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Database </a:t>
            </a:r>
            <a:r>
              <a:rPr sz="2000" dirty="0">
                <a:latin typeface="Calibri"/>
                <a:cs typeface="Calibri"/>
              </a:rPr>
              <a:t>of 400,000 </a:t>
            </a:r>
            <a:r>
              <a:rPr sz="2000" spc="-5" dirty="0">
                <a:latin typeface="Calibri"/>
                <a:cs typeface="Calibri"/>
              </a:rPr>
              <a:t>drug </a:t>
            </a:r>
            <a:r>
              <a:rPr sz="2000" spc="-20" dirty="0">
                <a:latin typeface="Calibri"/>
                <a:cs typeface="Calibri"/>
              </a:rPr>
              <a:t>like</a:t>
            </a:r>
            <a:r>
              <a:rPr sz="2000" spc="40" dirty="0">
                <a:latin typeface="Calibri"/>
                <a:cs typeface="Calibri"/>
              </a:rPr>
              <a:t> </a:t>
            </a:r>
            <a:r>
              <a:rPr sz="2000" spc="-5" dirty="0">
                <a:latin typeface="Calibri"/>
                <a:cs typeface="Calibri"/>
              </a:rPr>
              <a:t>molecules</a:t>
            </a:r>
            <a:endParaRPr sz="2000" dirty="0">
              <a:latin typeface="Calibri"/>
              <a:cs typeface="Calibri"/>
            </a:endParaRPr>
          </a:p>
          <a:p>
            <a:pPr>
              <a:lnSpc>
                <a:spcPct val="100000"/>
              </a:lnSpc>
              <a:spcBef>
                <a:spcPts val="10"/>
              </a:spcBef>
            </a:pPr>
            <a:endParaRPr sz="2000" dirty="0">
              <a:latin typeface="Times New Roman"/>
              <a:cs typeface="Times New Roman"/>
            </a:endParaRPr>
          </a:p>
          <a:p>
            <a:pPr marL="12700">
              <a:lnSpc>
                <a:spcPct val="100000"/>
              </a:lnSpc>
            </a:pPr>
            <a:r>
              <a:rPr sz="2000" spc="-5" dirty="0">
                <a:latin typeface="Calibri"/>
                <a:cs typeface="Calibri"/>
              </a:rPr>
              <a:t>Experimental inhibition activities </a:t>
            </a:r>
            <a:r>
              <a:rPr sz="2000" spc="-10" dirty="0">
                <a:latin typeface="Calibri"/>
                <a:cs typeface="Calibri"/>
              </a:rPr>
              <a:t>against </a:t>
            </a:r>
            <a:r>
              <a:rPr sz="2000" spc="-5" dirty="0">
                <a:latin typeface="Calibri"/>
                <a:cs typeface="Calibri"/>
              </a:rPr>
              <a:t>cancer drug</a:t>
            </a:r>
            <a:r>
              <a:rPr sz="2000" spc="50" dirty="0">
                <a:latin typeface="Calibri"/>
                <a:cs typeface="Calibri"/>
              </a:rPr>
              <a:t> </a:t>
            </a:r>
            <a:r>
              <a:rPr sz="2000" spc="-15" dirty="0">
                <a:latin typeface="Calibri"/>
                <a:cs typeface="Calibri"/>
              </a:rPr>
              <a:t>target</a:t>
            </a:r>
            <a:endParaRPr sz="2000" dirty="0">
              <a:latin typeface="Calibri"/>
              <a:cs typeface="Calibri"/>
            </a:endParaRPr>
          </a:p>
          <a:p>
            <a:pPr>
              <a:lnSpc>
                <a:spcPct val="100000"/>
              </a:lnSpc>
              <a:spcBef>
                <a:spcPts val="45"/>
              </a:spcBef>
            </a:pPr>
            <a:endParaRPr sz="2000" dirty="0">
              <a:latin typeface="Times New Roman"/>
              <a:cs typeface="Times New Roman"/>
            </a:endParaRPr>
          </a:p>
          <a:p>
            <a:pPr marL="12700" marR="5080">
              <a:lnSpc>
                <a:spcPct val="100000"/>
              </a:lnSpc>
            </a:pPr>
            <a:r>
              <a:rPr sz="2000" spc="-5" dirty="0">
                <a:latin typeface="Calibri"/>
                <a:cs typeface="Calibri"/>
              </a:rPr>
              <a:t>Build </a:t>
            </a:r>
            <a:r>
              <a:rPr sz="2000" dirty="0">
                <a:latin typeface="Calibri"/>
                <a:cs typeface="Calibri"/>
              </a:rPr>
              <a:t>a </a:t>
            </a:r>
            <a:r>
              <a:rPr sz="2000" spc="-10" dirty="0">
                <a:latin typeface="Calibri"/>
                <a:cs typeface="Calibri"/>
              </a:rPr>
              <a:t>regression </a:t>
            </a:r>
            <a:r>
              <a:rPr sz="2000" spc="-5" dirty="0">
                <a:latin typeface="Calibri"/>
                <a:cs typeface="Calibri"/>
              </a:rPr>
              <a:t>model that </a:t>
            </a:r>
            <a:r>
              <a:rPr sz="2000" spc="-10" dirty="0">
                <a:latin typeface="Calibri"/>
                <a:cs typeface="Calibri"/>
              </a:rPr>
              <a:t>relates </a:t>
            </a:r>
            <a:r>
              <a:rPr sz="2000" spc="-5" dirty="0">
                <a:latin typeface="Calibri"/>
                <a:cs typeface="Calibri"/>
              </a:rPr>
              <a:t>molecular </a:t>
            </a:r>
            <a:r>
              <a:rPr sz="2000" spc="-15" dirty="0">
                <a:latin typeface="Calibri"/>
                <a:cs typeface="Calibri"/>
              </a:rPr>
              <a:t>features </a:t>
            </a:r>
            <a:r>
              <a:rPr sz="2000" spc="-10" dirty="0">
                <a:latin typeface="Calibri"/>
                <a:cs typeface="Calibri"/>
              </a:rPr>
              <a:t>to </a:t>
            </a:r>
            <a:r>
              <a:rPr sz="2000" dirty="0">
                <a:latin typeface="Calibri"/>
                <a:cs typeface="Calibri"/>
              </a:rPr>
              <a:t>a  </a:t>
            </a:r>
            <a:r>
              <a:rPr sz="2000" spc="-5" dirty="0">
                <a:latin typeface="Calibri"/>
                <a:cs typeface="Calibri"/>
              </a:rPr>
              <a:t>numerical </a:t>
            </a:r>
            <a:r>
              <a:rPr sz="2000" spc="-10" dirty="0">
                <a:latin typeface="Calibri"/>
                <a:cs typeface="Calibri"/>
              </a:rPr>
              <a:t>measure </a:t>
            </a:r>
            <a:r>
              <a:rPr sz="2000" dirty="0">
                <a:latin typeface="Calibri"/>
                <a:cs typeface="Calibri"/>
              </a:rPr>
              <a:t>of </a:t>
            </a:r>
            <a:r>
              <a:rPr sz="2000" spc="-5" dirty="0">
                <a:latin typeface="Calibri"/>
                <a:cs typeface="Calibri"/>
              </a:rPr>
              <a:t>inhibition, dissociation </a:t>
            </a:r>
            <a:r>
              <a:rPr sz="2000" spc="-10" dirty="0">
                <a:latin typeface="Calibri"/>
                <a:cs typeface="Calibri"/>
              </a:rPr>
              <a:t>constant</a:t>
            </a:r>
            <a:r>
              <a:rPr sz="2000" spc="50" dirty="0">
                <a:latin typeface="Calibri"/>
                <a:cs typeface="Calibri"/>
              </a:rPr>
              <a:t> </a:t>
            </a:r>
            <a:r>
              <a:rPr sz="2000" spc="-10" dirty="0">
                <a:latin typeface="Calibri"/>
                <a:cs typeface="Calibri"/>
              </a:rPr>
              <a:t>(Kd)</a:t>
            </a:r>
            <a:endParaRPr sz="2000" dirty="0">
              <a:latin typeface="Calibri"/>
              <a:cs typeface="Calibri"/>
            </a:endParaRPr>
          </a:p>
          <a:p>
            <a:pPr>
              <a:lnSpc>
                <a:spcPct val="100000"/>
              </a:lnSpc>
              <a:spcBef>
                <a:spcPts val="20"/>
              </a:spcBef>
            </a:pPr>
            <a:endParaRPr sz="2000" dirty="0">
              <a:latin typeface="Times New Roman"/>
              <a:cs typeface="Times New Roman"/>
            </a:endParaRPr>
          </a:p>
          <a:p>
            <a:pPr marL="12700">
              <a:lnSpc>
                <a:spcPct val="100000"/>
              </a:lnSpc>
            </a:pPr>
            <a:r>
              <a:rPr sz="2000" spc="-10" dirty="0">
                <a:latin typeface="Calibri"/>
                <a:cs typeface="Calibri"/>
              </a:rPr>
              <a:t>For </a:t>
            </a:r>
            <a:r>
              <a:rPr sz="2000" dirty="0">
                <a:latin typeface="Calibri"/>
                <a:cs typeface="Calibri"/>
              </a:rPr>
              <a:t>a </a:t>
            </a:r>
            <a:r>
              <a:rPr sz="2000" spc="-5" dirty="0">
                <a:latin typeface="Calibri"/>
                <a:cs typeface="Calibri"/>
              </a:rPr>
              <a:t>new small molecule, predict the</a:t>
            </a:r>
            <a:r>
              <a:rPr sz="2000" spc="50" dirty="0">
                <a:latin typeface="Calibri"/>
                <a:cs typeface="Calibri"/>
              </a:rPr>
              <a:t> </a:t>
            </a:r>
            <a:r>
              <a:rPr sz="2000" spc="-5" dirty="0">
                <a:latin typeface="Calibri"/>
                <a:cs typeface="Calibri"/>
              </a:rPr>
              <a:t>Kd?</a:t>
            </a:r>
            <a:r>
              <a:rPr sz="2000" spc="-7" baseline="25462" dirty="0">
                <a:latin typeface="Calibri"/>
                <a:cs typeface="Calibri"/>
              </a:rPr>
              <a:t>1,2</a:t>
            </a:r>
            <a:endParaRPr sz="2000" baseline="25462" dirty="0">
              <a:latin typeface="Calibri"/>
              <a:cs typeface="Calibri"/>
            </a:endParaRPr>
          </a:p>
        </p:txBody>
      </p:sp>
      <p:sp>
        <p:nvSpPr>
          <p:cNvPr id="9" name="object 9"/>
          <p:cNvSpPr/>
          <p:nvPr/>
        </p:nvSpPr>
        <p:spPr>
          <a:xfrm>
            <a:off x="4901201" y="2428442"/>
            <a:ext cx="1544236" cy="102481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683688" y="2370558"/>
            <a:ext cx="1627773" cy="104975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6403078" y="2588344"/>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2" name="object 12"/>
          <p:cNvSpPr txBox="1"/>
          <p:nvPr/>
        </p:nvSpPr>
        <p:spPr>
          <a:xfrm>
            <a:off x="8459201" y="2544485"/>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3" name="object 13"/>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73222" y="1507188"/>
            <a:ext cx="6706443" cy="85279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400" i="1" spc="-10" dirty="0">
                <a:latin typeface="Lato" panose="020F0502020204030203" pitchFamily="34" charset="0"/>
                <a:ea typeface="Lato" panose="020F0502020204030203" pitchFamily="34" charset="0"/>
                <a:cs typeface="Lato" panose="020F0502020204030203" pitchFamily="34" charset="0"/>
              </a:rPr>
              <a:t>Example</a:t>
            </a:r>
            <a:r>
              <a:rPr lang="en-US" sz="2400" spc="-1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property </a:t>
            </a:r>
            <a:r>
              <a:rPr sz="2400" spc="-5" dirty="0">
                <a:latin typeface="Lato" panose="020F0502020204030203" pitchFamily="34" charset="0"/>
                <a:ea typeface="Lato" panose="020F0502020204030203" pitchFamily="34" charset="0"/>
                <a:cs typeface="Lato" panose="020F0502020204030203" pitchFamily="34" charset="0"/>
              </a:rPr>
              <a:t>or activity </a:t>
            </a:r>
            <a:r>
              <a:rPr sz="2400" spc="-15" dirty="0">
                <a:latin typeface="Lato" panose="020F0502020204030203" pitchFamily="34" charset="0"/>
                <a:ea typeface="Lato" panose="020F0502020204030203" pitchFamily="34" charset="0"/>
                <a:cs typeface="Lato" panose="020F0502020204030203" pitchFamily="34" charset="0"/>
              </a:rPr>
              <a:t>from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structure</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773222" y="4014460"/>
            <a:ext cx="762635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E46C0A"/>
                </a:solidFill>
                <a:latin typeface="Arial"/>
                <a:cs typeface="Arial"/>
              </a:rPr>
              <a:t>Quantitative Structure Property Relationship</a:t>
            </a:r>
            <a:r>
              <a:rPr sz="2400" b="1" spc="15" dirty="0">
                <a:solidFill>
                  <a:srgbClr val="E46C0A"/>
                </a:solidFill>
                <a:latin typeface="Arial"/>
                <a:cs typeface="Arial"/>
              </a:rPr>
              <a:t> </a:t>
            </a:r>
            <a:r>
              <a:rPr sz="2400" b="1" spc="-5" dirty="0">
                <a:solidFill>
                  <a:srgbClr val="E46C0A"/>
                </a:solidFill>
                <a:latin typeface="Arial"/>
                <a:cs typeface="Arial"/>
              </a:rPr>
              <a:t>(QSPR)</a:t>
            </a:r>
            <a:endParaRPr sz="2400" dirty="0">
              <a:latin typeface="Arial"/>
              <a:cs typeface="Arial"/>
            </a:endParaRPr>
          </a:p>
          <a:p>
            <a:pPr>
              <a:lnSpc>
                <a:spcPct val="100000"/>
              </a:lnSpc>
              <a:spcBef>
                <a:spcPts val="10"/>
              </a:spcBef>
            </a:pPr>
            <a:endParaRPr sz="2500" dirty="0">
              <a:latin typeface="Times New Roman"/>
              <a:cs typeface="Times New Roman"/>
            </a:endParaRPr>
          </a:p>
          <a:p>
            <a:pPr marL="12700">
              <a:lnSpc>
                <a:spcPct val="100000"/>
              </a:lnSpc>
            </a:pPr>
            <a:r>
              <a:rPr sz="2400" b="1" spc="-5" dirty="0">
                <a:solidFill>
                  <a:srgbClr val="E46C0A"/>
                </a:solidFill>
                <a:latin typeface="Arial"/>
                <a:cs typeface="Arial"/>
              </a:rPr>
              <a:t>Quantitative Structure Activity Relationship</a:t>
            </a:r>
            <a:r>
              <a:rPr sz="2400" b="1" spc="-85" dirty="0">
                <a:solidFill>
                  <a:srgbClr val="E46C0A"/>
                </a:solidFill>
                <a:latin typeface="Arial"/>
                <a:cs typeface="Arial"/>
              </a:rPr>
              <a:t> </a:t>
            </a:r>
            <a:r>
              <a:rPr sz="2400" b="1" spc="-5" dirty="0">
                <a:solidFill>
                  <a:srgbClr val="E46C0A"/>
                </a:solidFill>
                <a:latin typeface="Arial"/>
                <a:cs typeface="Arial"/>
              </a:rPr>
              <a:t>(QSAR)</a:t>
            </a:r>
            <a:endParaRPr sz="2400" dirty="0">
              <a:latin typeface="Arial"/>
              <a:cs typeface="Arial"/>
            </a:endParaRPr>
          </a:p>
        </p:txBody>
      </p:sp>
      <p:sp>
        <p:nvSpPr>
          <p:cNvPr id="6" name="object 6"/>
          <p:cNvSpPr txBox="1"/>
          <p:nvPr/>
        </p:nvSpPr>
        <p:spPr>
          <a:xfrm>
            <a:off x="1276719" y="6308360"/>
            <a:ext cx="632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hlinkClick r:id="rId2"/>
              </a:rPr>
              <a:t>https://github.com/BeckResearchLab/small-molecule-design-toolkit</a:t>
            </a:r>
            <a:endParaRPr sz="180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114118957"/>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0ED706D7-CB57-5446-A720-27690381C32B}"/>
              </a:ext>
            </a:extLst>
          </p:cNvPr>
          <p:cNvSpPr/>
          <p:nvPr/>
        </p:nvSpPr>
        <p:spPr>
          <a:xfrm>
            <a:off x="1570008" y="3429000"/>
            <a:ext cx="6364204" cy="556404"/>
          </a:xfrm>
          <a:prstGeom prst="rect">
            <a:avLst/>
          </a:prstGeom>
          <a:noFill/>
          <a:ln w="571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6C98E3-36FC-7845-B8A9-722994716F6B}"/>
              </a:ext>
            </a:extLst>
          </p:cNvPr>
          <p:cNvSpPr/>
          <p:nvPr/>
        </p:nvSpPr>
        <p:spPr>
          <a:xfrm>
            <a:off x="207034" y="6142008"/>
            <a:ext cx="8936966" cy="7159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3319549205"/>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9" name="Rectangle 28">
            <a:extLst>
              <a:ext uri="{FF2B5EF4-FFF2-40B4-BE49-F238E27FC236}">
                <a16:creationId xmlns:a16="http://schemas.microsoft.com/office/drawing/2014/main" id="{FD75D133-2AE4-BD4A-8BB1-58D6C27D1D5A}"/>
              </a:ext>
            </a:extLst>
          </p:cNvPr>
          <p:cNvSpPr/>
          <p:nvPr/>
        </p:nvSpPr>
        <p:spPr>
          <a:xfrm>
            <a:off x="1570008" y="6060856"/>
            <a:ext cx="7375584" cy="5564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bject 25">
            <a:extLst>
              <a:ext uri="{FF2B5EF4-FFF2-40B4-BE49-F238E27FC236}">
                <a16:creationId xmlns:a16="http://schemas.microsoft.com/office/drawing/2014/main" id="{BD1F57B7-129A-984E-949B-2270BA0F90DD}"/>
              </a:ext>
            </a:extLst>
          </p:cNvPr>
          <p:cNvSpPr/>
          <p:nvPr/>
        </p:nvSpPr>
        <p:spPr>
          <a:xfrm>
            <a:off x="262124" y="6163990"/>
            <a:ext cx="1099787" cy="6005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351911"/>
            <a:ext cx="8229600" cy="2768707"/>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9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Linear</a:t>
            </a:r>
            <a:r>
              <a:rPr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regression</a:t>
            </a:r>
            <a:endParaRPr sz="2400"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endParaRPr lang="en-US" sz="500" spc="-5"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LASSO </a:t>
            </a:r>
            <a:r>
              <a:rPr sz="2400" spc="-15" dirty="0">
                <a:latin typeface="Lato" panose="020F0502020204030203" pitchFamily="34" charset="0"/>
                <a:ea typeface="Lato" panose="020F0502020204030203" pitchFamily="34" charset="0"/>
                <a:cs typeface="Lato" panose="020F0502020204030203" pitchFamily="34" charset="0"/>
              </a:rPr>
              <a:t>regression </a:t>
            </a:r>
            <a:r>
              <a:rPr sz="2400" spc="-5" dirty="0">
                <a:latin typeface="Lato" panose="020F0502020204030203" pitchFamily="34" charset="0"/>
                <a:ea typeface="Lato" panose="020F0502020204030203" pitchFamily="34" charset="0"/>
                <a:cs typeface="Lato" panose="020F0502020204030203" pitchFamily="34" charset="0"/>
              </a:rPr>
              <a:t>(least absolute </a:t>
            </a:r>
            <a:r>
              <a:rPr sz="2400" spc="-10" dirty="0">
                <a:latin typeface="Lato" panose="020F0502020204030203" pitchFamily="34" charset="0"/>
                <a:ea typeface="Lato" panose="020F0502020204030203" pitchFamily="34" charset="0"/>
                <a:cs typeface="Lato" panose="020F0502020204030203" pitchFamily="34" charset="0"/>
              </a:rPr>
              <a:t>shrinkage </a:t>
            </a:r>
            <a:r>
              <a:rPr sz="2400" dirty="0">
                <a:latin typeface="Lato" panose="020F0502020204030203" pitchFamily="34" charset="0"/>
                <a:ea typeface="Lato" panose="020F0502020204030203" pitchFamily="34" charset="0"/>
                <a:cs typeface="Lato" panose="020F0502020204030203" pitchFamily="34" charset="0"/>
              </a:rPr>
              <a:t>and </a:t>
            </a:r>
            <a:r>
              <a:rPr sz="2400" spc="-5" dirty="0">
                <a:latin typeface="Lato" panose="020F0502020204030203" pitchFamily="34" charset="0"/>
                <a:ea typeface="Lato" panose="020F0502020204030203" pitchFamily="34" charset="0"/>
                <a:cs typeface="Lato" panose="020F0502020204030203" pitchFamily="34" charset="0"/>
              </a:rPr>
              <a:t>selection</a:t>
            </a:r>
            <a:r>
              <a:rPr sz="2400" spc="9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operator)</a:t>
            </a:r>
            <a:endParaRPr sz="24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605"/>
              </a:spcBef>
              <a:buFont typeface="Courier New" panose="02070309020205020404" pitchFamily="49" charset="0"/>
              <a:buChar char="o"/>
              <a:tabLst>
                <a:tab pos="1155700" algn="l"/>
              </a:tabLst>
            </a:pPr>
            <a:r>
              <a:rPr sz="2200" spc="-20" dirty="0">
                <a:latin typeface="Lato" panose="020F0502020204030203" pitchFamily="34" charset="0"/>
                <a:ea typeface="Lato" panose="020F0502020204030203" pitchFamily="34" charset="0"/>
                <a:cs typeface="Lato" panose="020F0502020204030203" pitchFamily="34" charset="0"/>
              </a:rPr>
              <a:t>Variable </a:t>
            </a:r>
            <a:r>
              <a:rPr sz="2200" spc="-5" dirty="0">
                <a:latin typeface="Lato" panose="020F0502020204030203" pitchFamily="34" charset="0"/>
                <a:ea typeface="Lato" panose="020F0502020204030203" pitchFamily="34" charset="0"/>
                <a:cs typeface="Lato" panose="020F0502020204030203" pitchFamily="34" charset="0"/>
              </a:rPr>
              <a:t>selection (which </a:t>
            </a:r>
            <a:r>
              <a:rPr sz="2200" spc="-15" dirty="0">
                <a:latin typeface="Lato" panose="020F0502020204030203" pitchFamily="34" charset="0"/>
                <a:ea typeface="Lato" panose="020F0502020204030203" pitchFamily="34" charset="0"/>
                <a:cs typeface="Lato" panose="020F0502020204030203" pitchFamily="34" charset="0"/>
              </a:rPr>
              <a:t>features are </a:t>
            </a:r>
            <a:r>
              <a:rPr sz="2200" b="1" spc="-5" dirty="0">
                <a:latin typeface="Lato" panose="020F0502020204030203" pitchFamily="34" charset="0"/>
                <a:ea typeface="Lato" panose="020F0502020204030203" pitchFamily="34" charset="0"/>
                <a:cs typeface="Lato" panose="020F0502020204030203" pitchFamily="34" charset="0"/>
              </a:rPr>
              <a:t>actually</a:t>
            </a:r>
            <a:r>
              <a:rPr sz="2200" b="1" spc="35" dirty="0">
                <a:latin typeface="Lato" panose="020F0502020204030203" pitchFamily="34" charset="0"/>
                <a:ea typeface="Lato" panose="020F0502020204030203" pitchFamily="34" charset="0"/>
                <a:cs typeface="Lato" panose="020F0502020204030203" pitchFamily="34" charset="0"/>
              </a:rPr>
              <a:t> </a:t>
            </a:r>
            <a:r>
              <a:rPr sz="2200" b="1" spc="-5" dirty="0">
                <a:latin typeface="Lato" panose="020F0502020204030203" pitchFamily="34" charset="0"/>
                <a:ea typeface="Lato" panose="020F0502020204030203" pitchFamily="34" charset="0"/>
                <a:cs typeface="Lato" panose="020F0502020204030203" pitchFamily="34" charset="0"/>
              </a:rPr>
              <a:t>useful</a:t>
            </a:r>
            <a:r>
              <a:rPr sz="2200" spc="-5" dirty="0">
                <a:latin typeface="Lato" panose="020F0502020204030203" pitchFamily="34" charset="0"/>
                <a:ea typeface="Lato" panose="020F0502020204030203" pitchFamily="34" charset="0"/>
                <a:cs typeface="Lato" panose="020F0502020204030203" pitchFamily="34" charset="0"/>
              </a:rPr>
              <a:t>)</a:t>
            </a:r>
            <a:endParaRPr sz="22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555"/>
              </a:spcBef>
              <a:buFont typeface="Courier New" panose="02070309020205020404" pitchFamily="49" charset="0"/>
              <a:buChar char="o"/>
              <a:tabLst>
                <a:tab pos="1155700" algn="l"/>
              </a:tabLst>
            </a:pPr>
            <a:r>
              <a:rPr sz="2200" spc="-10" dirty="0">
                <a:latin typeface="Lato" panose="020F0502020204030203" pitchFamily="34" charset="0"/>
                <a:ea typeface="Lato" panose="020F0502020204030203" pitchFamily="34" charset="0"/>
                <a:cs typeface="Lato" panose="020F0502020204030203" pitchFamily="34" charset="0"/>
              </a:rPr>
              <a:t>Regularization </a:t>
            </a:r>
            <a:r>
              <a:rPr sz="2200" spc="-15" dirty="0">
                <a:latin typeface="Lato" panose="020F0502020204030203" pitchFamily="34" charset="0"/>
                <a:ea typeface="Lato" panose="020F0502020204030203" pitchFamily="34" charset="0"/>
                <a:cs typeface="Lato" panose="020F0502020204030203" pitchFamily="34" charset="0"/>
              </a:rPr>
              <a:t>(avoid</a:t>
            </a:r>
            <a:r>
              <a:rPr sz="2200" b="1" spc="-15" dirty="0">
                <a:latin typeface="Lato" panose="020F0502020204030203" pitchFamily="34" charset="0"/>
                <a:ea typeface="Lato" panose="020F0502020204030203" pitchFamily="34" charset="0"/>
                <a:cs typeface="Lato" panose="020F0502020204030203" pitchFamily="34" charset="0"/>
              </a:rPr>
              <a:t> </a:t>
            </a:r>
            <a:r>
              <a:rPr sz="2200" b="1" spc="-10" dirty="0">
                <a:latin typeface="Lato" panose="020F0502020204030203" pitchFamily="34" charset="0"/>
                <a:ea typeface="Lato" panose="020F0502020204030203" pitchFamily="34" charset="0"/>
                <a:cs typeface="Lato" panose="020F0502020204030203" pitchFamily="34" charset="0"/>
              </a:rPr>
              <a:t>overfitting </a:t>
            </a:r>
            <a:r>
              <a:rPr sz="2200" spc="-15" dirty="0">
                <a:latin typeface="Lato" panose="020F0502020204030203" pitchFamily="34" charset="0"/>
                <a:ea typeface="Lato" panose="020F0502020204030203" pitchFamily="34" charset="0"/>
                <a:cs typeface="Lato" panose="020F0502020204030203" pitchFamily="34" charset="0"/>
              </a:rPr>
              <a:t>to </a:t>
            </a:r>
            <a:r>
              <a:rPr sz="2200" spc="-10" dirty="0">
                <a:latin typeface="Lato" panose="020F0502020204030203" pitchFamily="34" charset="0"/>
                <a:ea typeface="Lato" panose="020F0502020204030203" pitchFamily="34" charset="0"/>
                <a:cs typeface="Lato" panose="020F0502020204030203" pitchFamily="34" charset="0"/>
              </a:rPr>
              <a:t>your training</a:t>
            </a:r>
            <a:r>
              <a:rPr sz="2200" spc="0" dirty="0">
                <a:latin typeface="Lato" panose="020F0502020204030203" pitchFamily="34" charset="0"/>
                <a:ea typeface="Lato" panose="020F0502020204030203" pitchFamily="34" charset="0"/>
                <a:cs typeface="Lato" panose="020F0502020204030203" pitchFamily="34" charset="0"/>
              </a:rPr>
              <a:t> </a:t>
            </a:r>
            <a:r>
              <a:rPr sz="2200" spc="-15" dirty="0">
                <a:latin typeface="Lato" panose="020F0502020204030203" pitchFamily="34" charset="0"/>
                <a:ea typeface="Lato" panose="020F0502020204030203" pitchFamily="34" charset="0"/>
                <a:cs typeface="Lato" panose="020F0502020204030203" pitchFamily="34" charset="0"/>
              </a:rPr>
              <a:t>data)</a:t>
            </a:r>
            <a:endParaRPr sz="2200"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F85735DC-2CC6-614D-9679-0A701711F6E7}"/>
              </a:ext>
            </a:extLst>
          </p:cNvPr>
          <p:cNvPicPr>
            <a:picLocks noChangeAspect="1"/>
          </p:cNvPicPr>
          <p:nvPr/>
        </p:nvPicPr>
        <p:blipFill>
          <a:blip r:embed="rId3"/>
          <a:stretch>
            <a:fillRect/>
          </a:stretch>
        </p:blipFill>
        <p:spPr>
          <a:xfrm>
            <a:off x="3475344" y="1767741"/>
            <a:ext cx="2545892" cy="825239"/>
          </a:xfrm>
          <a:prstGeom prst="rect">
            <a:avLst/>
          </a:prstGeom>
        </p:spPr>
      </p:pic>
      <p:graphicFrame>
        <p:nvGraphicFramePr>
          <p:cNvPr id="7" name="object 27">
            <a:extLst>
              <a:ext uri="{FF2B5EF4-FFF2-40B4-BE49-F238E27FC236}">
                <a16:creationId xmlns:a16="http://schemas.microsoft.com/office/drawing/2014/main" id="{8F525618-F153-F943-BDC7-DB3B0A65A509}"/>
              </a:ext>
            </a:extLst>
          </p:cNvPr>
          <p:cNvGraphicFramePr>
            <a:graphicFrameLocks noGrp="1"/>
          </p:cNvGraphicFramePr>
          <p:nvPr>
            <p:extLst>
              <p:ext uri="{D42A27DB-BD31-4B8C-83A1-F6EECF244321}">
                <p14:modId xmlns:p14="http://schemas.microsoft.com/office/powerpoint/2010/main" val="1063605257"/>
              </p:ext>
            </p:extLst>
          </p:nvPr>
        </p:nvGraphicFramePr>
        <p:xfrm>
          <a:off x="1121434" y="4275895"/>
          <a:ext cx="7111927" cy="2293700"/>
        </p:xfrm>
        <a:graphic>
          <a:graphicData uri="http://schemas.openxmlformats.org/drawingml/2006/table">
            <a:tbl>
              <a:tblPr firstRow="1" bandRow="1">
                <a:tableStyleId>{2D5ABB26-0587-4C30-8999-92F81FD0307C}</a:tableStyleId>
              </a:tblPr>
              <a:tblGrid>
                <a:gridCol w="810883">
                  <a:extLst>
                    <a:ext uri="{9D8B030D-6E8A-4147-A177-3AD203B41FA5}">
                      <a16:colId xmlns:a16="http://schemas.microsoft.com/office/drawing/2014/main" val="20000"/>
                    </a:ext>
                  </a:extLst>
                </a:gridCol>
                <a:gridCol w="971770">
                  <a:extLst>
                    <a:ext uri="{9D8B030D-6E8A-4147-A177-3AD203B41FA5}">
                      <a16:colId xmlns:a16="http://schemas.microsoft.com/office/drawing/2014/main" val="20001"/>
                    </a:ext>
                  </a:extLst>
                </a:gridCol>
                <a:gridCol w="1164722">
                  <a:extLst>
                    <a:ext uri="{9D8B030D-6E8A-4147-A177-3AD203B41FA5}">
                      <a16:colId xmlns:a16="http://schemas.microsoft.com/office/drawing/2014/main" val="20002"/>
                    </a:ext>
                  </a:extLst>
                </a:gridCol>
                <a:gridCol w="1041138">
                  <a:extLst>
                    <a:ext uri="{9D8B030D-6E8A-4147-A177-3AD203B41FA5}">
                      <a16:colId xmlns:a16="http://schemas.microsoft.com/office/drawing/2014/main" val="20003"/>
                    </a:ext>
                  </a:extLst>
                </a:gridCol>
                <a:gridCol w="1041138">
                  <a:extLst>
                    <a:ext uri="{9D8B030D-6E8A-4147-A177-3AD203B41FA5}">
                      <a16:colId xmlns:a16="http://schemas.microsoft.com/office/drawing/2014/main" val="20004"/>
                    </a:ext>
                  </a:extLst>
                </a:gridCol>
                <a:gridCol w="1041138">
                  <a:extLst>
                    <a:ext uri="{9D8B030D-6E8A-4147-A177-3AD203B41FA5}">
                      <a16:colId xmlns:a16="http://schemas.microsoft.com/office/drawing/2014/main" val="20005"/>
                    </a:ext>
                  </a:extLst>
                </a:gridCol>
                <a:gridCol w="1041138">
                  <a:extLst>
                    <a:ext uri="{9D8B030D-6E8A-4147-A177-3AD203B41FA5}">
                      <a16:colId xmlns:a16="http://schemas.microsoft.com/office/drawing/2014/main" val="20006"/>
                    </a:ext>
                  </a:extLst>
                </a:gridCol>
              </a:tblGrid>
              <a:tr h="399622">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116839"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Molecule</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D</a:t>
                      </a:r>
                      <a:r>
                        <a:rPr sz="1100" b="1" spc="-10" dirty="0">
                          <a:latin typeface="Lato" panose="020F0502020204030203" pitchFamily="34" charset="0"/>
                          <a:ea typeface="Lato" panose="020F0502020204030203" pitchFamily="34" charset="0"/>
                          <a:cs typeface="Lato" panose="020F0502020204030203" pitchFamily="34" charset="0"/>
                        </a:rPr>
                        <a:t>i</a:t>
                      </a:r>
                      <a:r>
                        <a:rPr sz="1100" b="1" spc="0" dirty="0">
                          <a:latin typeface="Lato" panose="020F0502020204030203" pitchFamily="34" charset="0"/>
                          <a:ea typeface="Lato" panose="020F0502020204030203" pitchFamily="34" charset="0"/>
                          <a:cs typeface="Lato" panose="020F0502020204030203" pitchFamily="34" charset="0"/>
                        </a:rPr>
                        <a:t>ff</a:t>
                      </a:r>
                      <a:r>
                        <a:rPr sz="1100" b="1" spc="-5" dirty="0">
                          <a:latin typeface="Lato" panose="020F0502020204030203" pitchFamily="34" charset="0"/>
                          <a:ea typeface="Lato" panose="020F0502020204030203" pitchFamily="34" charset="0"/>
                          <a:cs typeface="Lato" panose="020F0502020204030203" pitchFamily="34" charset="0"/>
                        </a:rPr>
                        <a:t>u</a:t>
                      </a:r>
                      <a:r>
                        <a:rPr sz="1100" b="1" spc="-10" dirty="0">
                          <a:latin typeface="Lato" panose="020F0502020204030203" pitchFamily="34" charset="0"/>
                          <a:ea typeface="Lato" panose="020F0502020204030203" pitchFamily="34" charset="0"/>
                          <a:cs typeface="Lato" panose="020F0502020204030203" pitchFamily="34" charset="0"/>
                        </a:rPr>
                        <a:t>s</a:t>
                      </a:r>
                      <a:r>
                        <a:rPr sz="1100" b="1" spc="-5" dirty="0">
                          <a:latin typeface="Lato" panose="020F0502020204030203" pitchFamily="34" charset="0"/>
                          <a:ea typeface="Lato" panose="020F0502020204030203" pitchFamily="34" charset="0"/>
                          <a:cs typeface="Lato" panose="020F0502020204030203" pitchFamily="34" charset="0"/>
                        </a:rPr>
                        <a:t>io</a:t>
                      </a:r>
                      <a:r>
                        <a:rPr sz="1100" b="1" dirty="0">
                          <a:latin typeface="Lato" panose="020F0502020204030203" pitchFamily="34" charset="0"/>
                          <a:ea typeface="Lato" panose="020F0502020204030203" pitchFamily="34" charset="0"/>
                          <a:cs typeface="Lato" panose="020F0502020204030203" pitchFamily="34" charset="0"/>
                        </a:rPr>
                        <a:t>n  </a:t>
                      </a:r>
                      <a:r>
                        <a:rPr sz="1100" b="1" spc="-15" dirty="0">
                          <a:latin typeface="Lato" panose="020F0502020204030203" pitchFamily="34" charset="0"/>
                          <a:ea typeface="Lato" panose="020F0502020204030203" pitchFamily="34" charset="0"/>
                          <a:cs typeface="Lato" panose="020F0502020204030203" pitchFamily="34" charset="0"/>
                        </a:rPr>
                        <a:t>(nm/s)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M</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l</a:t>
                      </a:r>
                      <a:r>
                        <a:rPr sz="1100" b="1" spc="-10" dirty="0">
                          <a:latin typeface="Lato" panose="020F0502020204030203" pitchFamily="34" charset="0"/>
                          <a:ea typeface="Lato" panose="020F0502020204030203" pitchFamily="34" charset="0"/>
                          <a:cs typeface="Lato" panose="020F0502020204030203" pitchFamily="34" charset="0"/>
                        </a:rPr>
                        <a:t>e</a:t>
                      </a:r>
                      <a:r>
                        <a:rPr sz="1100" b="1" spc="-5" dirty="0">
                          <a:latin typeface="Lato" panose="020F0502020204030203" pitchFamily="34" charset="0"/>
                          <a:ea typeface="Lato" panose="020F0502020204030203" pitchFamily="34" charset="0"/>
                          <a:cs typeface="Lato" panose="020F0502020204030203" pitchFamily="34" charset="0"/>
                        </a:rPr>
                        <a:t>cula</a:t>
                      </a:r>
                      <a:r>
                        <a:rPr sz="1100" b="1" dirty="0">
                          <a:latin typeface="Lato" panose="020F0502020204030203" pitchFamily="34" charset="0"/>
                          <a:ea typeface="Lato" panose="020F0502020204030203" pitchFamily="34" charset="0"/>
                          <a:cs typeface="Lato" panose="020F0502020204030203" pitchFamily="34" charset="0"/>
                        </a:rPr>
                        <a:t>r  </a:t>
                      </a:r>
                      <a:r>
                        <a:rPr sz="1100" b="1" spc="-20" dirty="0">
                          <a:latin typeface="Lato" panose="020F0502020204030203" pitchFamily="34" charset="0"/>
                          <a:ea typeface="Lato" panose="020F0502020204030203" pitchFamily="34" charset="0"/>
                          <a:cs typeface="Lato" panose="020F0502020204030203" pitchFamily="34" charset="0"/>
                        </a:rPr>
                        <a:t>Weight</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62865"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C=C</a:t>
                      </a:r>
                      <a:r>
                        <a:rPr sz="1100" b="1" spc="-45" dirty="0">
                          <a:latin typeface="Lato" panose="020F0502020204030203" pitchFamily="34" charset="0"/>
                          <a:ea typeface="Lato" panose="020F0502020204030203" pitchFamily="34" charset="0"/>
                          <a:cs typeface="Lato" panose="020F0502020204030203" pitchFamily="34" charset="0"/>
                        </a:rPr>
                        <a:t> </a:t>
                      </a:r>
                      <a:r>
                        <a:rPr sz="1100" b="1" spc="-5" dirty="0">
                          <a:latin typeface="Lato" panose="020F0502020204030203" pitchFamily="34" charset="0"/>
                          <a:ea typeface="Lato" panose="020F0502020204030203" pitchFamily="34" charset="0"/>
                          <a:cs typeface="Lato" panose="020F0502020204030203" pitchFamily="34" charset="0"/>
                        </a:rPr>
                        <a:t>bonds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227965" marR="183515" indent="-2286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H</a:t>
                      </a:r>
                      <a:r>
                        <a:rPr sz="1100" b="1" spc="-5" dirty="0">
                          <a:latin typeface="Lato" panose="020F0502020204030203" pitchFamily="34" charset="0"/>
                          <a:ea typeface="Lato" panose="020F0502020204030203" pitchFamily="34" charset="0"/>
                          <a:cs typeface="Lato" panose="020F0502020204030203" pitchFamily="34" charset="0"/>
                        </a:rPr>
                        <a:t>-b</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nd  </a:t>
                      </a:r>
                      <a:r>
                        <a:rPr sz="1100" b="1" spc="-10" dirty="0">
                          <a:latin typeface="Lato" panose="020F0502020204030203" pitchFamily="34" charset="0"/>
                          <a:ea typeface="Lato" panose="020F0502020204030203" pitchFamily="34" charset="0"/>
                          <a:cs typeface="Lato" panose="020F0502020204030203" pitchFamily="34" charset="0"/>
                        </a:rPr>
                        <a:t>donors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103505" marR="80010" indent="101600" algn="ctr">
                        <a:lnSpc>
                          <a:spcPts val="1120"/>
                        </a:lnSpc>
                        <a:spcBef>
                          <a:spcPts val="710"/>
                        </a:spcBef>
                      </a:pPr>
                      <a:r>
                        <a:rPr sz="1100" b="1" spc="-5" dirty="0">
                          <a:latin typeface="Lato" panose="020F0502020204030203" pitchFamily="34" charset="0"/>
                          <a:ea typeface="Lato" panose="020F0502020204030203" pitchFamily="34" charset="0"/>
                          <a:cs typeface="Lato" panose="020F0502020204030203" pitchFamily="34" charset="0"/>
                        </a:rPr>
                        <a:t>H-bond  acce</a:t>
                      </a:r>
                      <a:r>
                        <a:rPr sz="1100" b="1" spc="-10" dirty="0">
                          <a:latin typeface="Lato" panose="020F0502020204030203" pitchFamily="34" charset="0"/>
                          <a:ea typeface="Lato" panose="020F0502020204030203" pitchFamily="34" charset="0"/>
                          <a:cs typeface="Lato" panose="020F0502020204030203" pitchFamily="34" charset="0"/>
                        </a:rPr>
                        <a:t>p</a:t>
                      </a:r>
                      <a:r>
                        <a:rPr sz="1100" b="1" spc="-20" dirty="0">
                          <a:latin typeface="Lato" panose="020F0502020204030203" pitchFamily="34" charset="0"/>
                          <a:ea typeface="Lato" panose="020F0502020204030203" pitchFamily="34" charset="0"/>
                          <a:cs typeface="Lato" panose="020F0502020204030203" pitchFamily="34" charset="0"/>
                        </a:rPr>
                        <a:t>t</a:t>
                      </a:r>
                      <a:r>
                        <a:rPr sz="1100" b="1" spc="-5" dirty="0">
                          <a:latin typeface="Lato" panose="020F0502020204030203" pitchFamily="34" charset="0"/>
                          <a:ea typeface="Lato" panose="020F0502020204030203" pitchFamily="34" charset="0"/>
                          <a:cs typeface="Lato" panose="020F0502020204030203" pitchFamily="34" charset="0"/>
                        </a:rPr>
                        <a:t>o</a:t>
                      </a:r>
                      <a:r>
                        <a:rPr sz="1100" b="1" spc="-25" dirty="0">
                          <a:latin typeface="Lato" panose="020F0502020204030203" pitchFamily="34" charset="0"/>
                          <a:ea typeface="Lato" panose="020F0502020204030203" pitchFamily="34" charset="0"/>
                          <a:cs typeface="Lato" panose="020F0502020204030203" pitchFamily="34" charset="0"/>
                        </a:rPr>
                        <a:t>r</a:t>
                      </a:r>
                      <a:r>
                        <a:rPr sz="1100" b="1" dirty="0">
                          <a:latin typeface="Lato" panose="020F0502020204030203" pitchFamily="34" charset="0"/>
                          <a:ea typeface="Lato" panose="020F0502020204030203" pitchFamily="34" charset="0"/>
                          <a:cs typeface="Lato" panose="020F0502020204030203" pitchFamily="34" charset="0"/>
                        </a:rPr>
                        <a:t>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5"/>
                        </a:spcBef>
                      </a:pPr>
                      <a:endParaRPr sz="1100" b="1" dirty="0">
                        <a:latin typeface="Lato" panose="020F0502020204030203" pitchFamily="34" charset="0"/>
                        <a:ea typeface="Lato" panose="020F0502020204030203" pitchFamily="34" charset="0"/>
                        <a:cs typeface="Lato" panose="020F0502020204030203" pitchFamily="34" charset="0"/>
                      </a:endParaRPr>
                    </a:p>
                    <a:p>
                      <a:pPr marL="201295" algn="ctr">
                        <a:lnSpc>
                          <a:spcPts val="1120"/>
                        </a:lnSpc>
                      </a:pPr>
                      <a:r>
                        <a:rPr sz="1100" b="1" spc="-15" dirty="0">
                          <a:latin typeface="Lato" panose="020F0502020204030203" pitchFamily="34" charset="0"/>
                          <a:ea typeface="Lato" panose="020F0502020204030203" pitchFamily="34" charset="0"/>
                          <a:cs typeface="Lato" panose="020F0502020204030203" pitchFamily="34" charset="0"/>
                        </a:rPr>
                        <a:t>Kd</a:t>
                      </a:r>
                      <a:r>
                        <a:rPr sz="1100" b="1" spc="-25" dirty="0">
                          <a:latin typeface="Lato" panose="020F0502020204030203" pitchFamily="34" charset="0"/>
                          <a:ea typeface="Lato" panose="020F0502020204030203" pitchFamily="34" charset="0"/>
                          <a:cs typeface="Lato" panose="020F0502020204030203" pitchFamily="34" charset="0"/>
                        </a:rPr>
                        <a:t> </a:t>
                      </a:r>
                      <a:r>
                        <a:rPr sz="1100" b="1" dirty="0">
                          <a:latin typeface="Lato" panose="020F0502020204030203" pitchFamily="34" charset="0"/>
                          <a:ea typeface="Lato" panose="020F0502020204030203" pitchFamily="34" charset="0"/>
                          <a:cs typeface="Lato" panose="020F0502020204030203" pitchFamily="34" charset="0"/>
                        </a:rPr>
                        <a:t>(fM)</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154250">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121960">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17260">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3</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65</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578725" cy="177099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400" b="1" spc="-10" dirty="0">
                <a:latin typeface="Lato Heavy" panose="020F0502020204030203" pitchFamily="34" charset="0"/>
                <a:ea typeface="Lato Heavy" panose="020F0502020204030203" pitchFamily="34" charset="0"/>
                <a:cs typeface="Lato Heavy" panose="020F0502020204030203" pitchFamily="34" charset="0"/>
              </a:rPr>
              <a:t>Overfitting</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469900" marR="174625" algn="ctr">
              <a:lnSpc>
                <a:spcPct val="100000"/>
              </a:lnSpc>
              <a:spcBef>
                <a:spcPts val="695"/>
              </a:spcBef>
            </a:pP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four parameters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5" dirty="0">
                <a:latin typeface="Lato" panose="020F0502020204030203" pitchFamily="34" charset="0"/>
                <a:ea typeface="Lato" panose="020F0502020204030203" pitchFamily="34" charset="0"/>
                <a:cs typeface="Lato" panose="020F0502020204030203" pitchFamily="34" charset="0"/>
              </a:rPr>
              <a:t>fit an </a:t>
            </a:r>
            <a:r>
              <a:rPr sz="2400" spc="-10" dirty="0">
                <a:latin typeface="Lato" panose="020F0502020204030203" pitchFamily="34" charset="0"/>
                <a:ea typeface="Lato" panose="020F0502020204030203" pitchFamily="34" charset="0"/>
                <a:cs typeface="Lato" panose="020F0502020204030203" pitchFamily="34" charset="0"/>
              </a:rPr>
              <a:t>elephant, </a:t>
            </a:r>
            <a:r>
              <a:rPr sz="2400" spc="-5" dirty="0">
                <a:latin typeface="Lato" panose="020F0502020204030203" pitchFamily="34" charset="0"/>
                <a:ea typeface="Lato" panose="020F0502020204030203" pitchFamily="34" charset="0"/>
                <a:cs typeface="Lato" panose="020F0502020204030203" pitchFamily="34" charset="0"/>
              </a:rPr>
              <a:t>and with </a:t>
            </a:r>
            <a:r>
              <a:rPr sz="2400" spc="-15" dirty="0">
                <a:latin typeface="Lato" panose="020F0502020204030203" pitchFamily="34" charset="0"/>
                <a:ea typeface="Lato" panose="020F0502020204030203" pitchFamily="34" charset="0"/>
                <a:cs typeface="Lato" panose="020F0502020204030203" pitchFamily="34" charset="0"/>
              </a:rPr>
              <a:t>five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25" dirty="0">
                <a:latin typeface="Lato" panose="020F0502020204030203" pitchFamily="34" charset="0"/>
                <a:ea typeface="Lato" panose="020F0502020204030203" pitchFamily="34" charset="0"/>
                <a:cs typeface="Lato" panose="020F0502020204030203" pitchFamily="34" charset="0"/>
              </a:rPr>
              <a:t>make </a:t>
            </a:r>
            <a:r>
              <a:rPr sz="2400" spc="-5" dirty="0">
                <a:latin typeface="Lato" panose="020F0502020204030203" pitchFamily="34" charset="0"/>
                <a:ea typeface="Lato" panose="020F0502020204030203" pitchFamily="34" charset="0"/>
                <a:cs typeface="Lato" panose="020F0502020204030203" pitchFamily="34" charset="0"/>
              </a:rPr>
              <a:t>him wiggle his</a:t>
            </a:r>
            <a:r>
              <a:rPr sz="2400" spc="50" dirty="0">
                <a:latin typeface="Lato" panose="020F0502020204030203" pitchFamily="34" charset="0"/>
                <a:ea typeface="Lato" panose="020F0502020204030203" pitchFamily="34" charset="0"/>
                <a:cs typeface="Lato" panose="020F0502020204030203" pitchFamily="34" charset="0"/>
              </a:rPr>
              <a:t> </a:t>
            </a:r>
            <a:r>
              <a:rPr sz="2400" spc="-30" dirty="0">
                <a:latin typeface="Lato" panose="020F0502020204030203" pitchFamily="34" charset="0"/>
                <a:ea typeface="Lato" panose="020F0502020204030203" pitchFamily="34" charset="0"/>
                <a:cs typeface="Lato" panose="020F0502020204030203" pitchFamily="34" charset="0"/>
              </a:rPr>
              <a:t>trunk.”</a:t>
            </a:r>
            <a:endParaRPr sz="2400" dirty="0">
              <a:latin typeface="Lato" panose="020F0502020204030203" pitchFamily="34" charset="0"/>
              <a:ea typeface="Lato" panose="020F0502020204030203" pitchFamily="34" charset="0"/>
              <a:cs typeface="Lato" panose="020F0502020204030203" pitchFamily="34" charset="0"/>
            </a:endParaRPr>
          </a:p>
          <a:p>
            <a:pPr marL="4584700" algn="ctr">
              <a:lnSpc>
                <a:spcPct val="100000"/>
              </a:lnSpc>
              <a:spcBef>
                <a:spcPts val="680"/>
              </a:spcBef>
            </a:pPr>
            <a:r>
              <a:rPr sz="2400" b="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John </a:t>
            </a:r>
            <a:r>
              <a:rPr sz="2400" spc="-1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von</a:t>
            </a:r>
            <a:r>
              <a:rPr sz="2400" spc="-3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Neumann</a:t>
            </a:r>
            <a:endParaRPr sz="2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5940" y="3635227"/>
            <a:ext cx="3198160" cy="2330408"/>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4861670" y="3538387"/>
            <a:ext cx="3333206" cy="252408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948968"/>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948969"/>
            <a:ext cx="3599815" cy="84137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dirty="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dirty="0">
              <a:latin typeface="Calibri"/>
              <a:cs typeface="Calibri"/>
            </a:endParaRPr>
          </a:p>
          <a:p>
            <a:pPr marL="12700">
              <a:lnSpc>
                <a:spcPct val="100000"/>
              </a:lnSpc>
              <a:spcBef>
                <a:spcPts val="885"/>
              </a:spcBef>
            </a:pPr>
            <a:r>
              <a:rPr sz="1000" spc="-5" dirty="0">
                <a:latin typeface="Calibri"/>
                <a:cs typeface="Calibri"/>
              </a:rPr>
              <a:t>Pattern Recognition and Machine Learning. Bishop,</a:t>
            </a:r>
            <a:r>
              <a:rPr sz="1000" dirty="0">
                <a:latin typeface="Calibri"/>
                <a:cs typeface="Calibri"/>
              </a:rPr>
              <a:t> 2006.</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8229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0" dirty="0">
                <a:latin typeface="Lato" panose="020F0502020204030203" pitchFamily="34" charset="0"/>
                <a:ea typeface="Lato" panose="020F0502020204030203" pitchFamily="34" charset="0"/>
                <a:cs typeface="Lato" panose="020F0502020204030203" pitchFamily="34" charset="0"/>
              </a:rPr>
              <a:t>Overfitting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Making </a:t>
            </a:r>
            <a:r>
              <a:rPr sz="2400" spc="-15" dirty="0">
                <a:latin typeface="Lato" panose="020F0502020204030203" pitchFamily="34" charset="0"/>
                <a:ea typeface="Lato" panose="020F0502020204030203" pitchFamily="34" charset="0"/>
                <a:cs typeface="Lato" panose="020F0502020204030203" pitchFamily="34" charset="0"/>
              </a:rPr>
              <a:t>your </a:t>
            </a:r>
            <a:r>
              <a:rPr sz="2400" spc="-5" dirty="0">
                <a:latin typeface="Lato" panose="020F0502020204030203" pitchFamily="34" charset="0"/>
                <a:ea typeface="Lato" panose="020F0502020204030203" pitchFamily="34" charset="0"/>
                <a:cs typeface="Lato" panose="020F0502020204030203" pitchFamily="34" charset="0"/>
              </a:rPr>
              <a:t>model </a:t>
            </a:r>
            <a:r>
              <a:rPr sz="2400" b="1" spc="-10" dirty="0">
                <a:latin typeface="Lato" panose="020F0502020204030203" pitchFamily="34" charset="0"/>
                <a:ea typeface="Lato" panose="020F0502020204030203" pitchFamily="34" charset="0"/>
                <a:cs typeface="Lato" panose="020F0502020204030203" pitchFamily="34" charset="0"/>
              </a:rPr>
              <a:t>too </a:t>
            </a:r>
            <a:r>
              <a:rPr sz="2400" b="1" spc="-5" dirty="0">
                <a:latin typeface="Lato" panose="020F0502020204030203" pitchFamily="34" charset="0"/>
                <a:ea typeface="Lato" panose="020F0502020204030203" pitchFamily="34" charset="0"/>
                <a:cs typeface="Lato" panose="020F0502020204030203" pitchFamily="34" charset="0"/>
              </a:rPr>
              <a:t>specific </a:t>
            </a:r>
            <a:r>
              <a:rPr sz="2400" spc="-15" dirty="0">
                <a:latin typeface="Lato" panose="020F0502020204030203" pitchFamily="34" charset="0"/>
                <a:ea typeface="Lato" panose="020F0502020204030203" pitchFamily="34" charset="0"/>
                <a:cs typeface="Lato" panose="020F0502020204030203" pitchFamily="34" charset="0"/>
              </a:rPr>
              <a:t>to </a:t>
            </a:r>
            <a:r>
              <a:rPr sz="2400" b="1" spc="-10" dirty="0">
                <a:latin typeface="Lato" panose="020F0502020204030203" pitchFamily="34" charset="0"/>
                <a:ea typeface="Lato" panose="020F0502020204030203" pitchFamily="34" charset="0"/>
                <a:cs typeface="Lato" panose="020F0502020204030203" pitchFamily="34" charset="0"/>
              </a:rPr>
              <a:t>training</a:t>
            </a:r>
            <a:r>
              <a:rPr sz="2400" b="1" spc="4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a:t>
            </a:r>
            <a:r>
              <a:rPr sz="2400" spc="-5" dirty="0">
                <a:latin typeface="Lato" panose="020F0502020204030203" pitchFamily="34" charset="0"/>
                <a:ea typeface="Lato" panose="020F0502020204030203" pitchFamily="34" charset="0"/>
                <a:cs typeface="Lato" panose="020F0502020204030203" pitchFamily="34" charset="0"/>
              </a:rPr>
              <a:t>poorly 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1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relative to</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”truth”</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3240" y="3523174"/>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62809" y="3577711"/>
            <a:ext cx="3144119" cy="229542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2" name="Oval 1">
            <a:extLst>
              <a:ext uri="{FF2B5EF4-FFF2-40B4-BE49-F238E27FC236}">
                <a16:creationId xmlns:a16="http://schemas.microsoft.com/office/drawing/2014/main" id="{36484DAF-7FFE-3B49-ACAE-4533182DBCEF}"/>
              </a:ext>
            </a:extLst>
          </p:cNvPr>
          <p:cNvSpPr>
            <a:spLocks noChangeAspect="1"/>
          </p:cNvSpPr>
          <p:nvPr/>
        </p:nvSpPr>
        <p:spPr>
          <a:xfrm>
            <a:off x="7443788" y="5123221"/>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032114" y="3590261"/>
            <a:ext cx="3174303" cy="2317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txBox="1"/>
          <p:nvPr/>
        </p:nvSpPr>
        <p:spPr>
          <a:xfrm>
            <a:off x="535940" y="1507188"/>
            <a:ext cx="4927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Proper</a:t>
            </a:r>
            <a:r>
              <a:rPr sz="2400" b="1" spc="-10" dirty="0">
                <a:latin typeface="Lato" panose="020F0502020204030203" pitchFamily="34" charset="0"/>
                <a:ea typeface="Lato" panose="020F0502020204030203" pitchFamily="34" charset="0"/>
                <a:cs typeface="Lato" panose="020F0502020204030203" pitchFamily="34" charset="0"/>
              </a:rPr>
              <a:t> 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Still fits the </a:t>
            </a:r>
            <a:r>
              <a:rPr sz="2400" spc="-10" dirty="0">
                <a:latin typeface="Lato" panose="020F0502020204030203" pitchFamily="34" charset="0"/>
                <a:ea typeface="Lato" panose="020F0502020204030203" pitchFamily="34" charset="0"/>
                <a:cs typeface="Lato" panose="020F0502020204030203" pitchFamily="34" charset="0"/>
              </a:rPr>
              <a:t>training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better </a:t>
            </a:r>
            <a:r>
              <a:rPr sz="2400" spc="-5" dirty="0">
                <a:latin typeface="Lato" panose="020F0502020204030203" pitchFamily="34" charset="0"/>
                <a:ea typeface="Lato" panose="020F0502020204030203" pitchFamily="34" charset="0"/>
                <a:cs typeface="Lato" panose="020F0502020204030203" pitchFamily="34" charset="0"/>
              </a:rPr>
              <a:t>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35"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3240" y="3523174"/>
            <a:ext cx="3198160" cy="233040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3</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6791400" y="2149496"/>
            <a:ext cx="1683589" cy="1229138"/>
          </a:xfrm>
          <a:prstGeom prst="rect">
            <a:avLst/>
          </a:prstGeom>
          <a:blipFill>
            <a:blip r:embed="rId4" cstate="print"/>
            <a:stretch>
              <a:fillRect/>
            </a:stretch>
          </a:blipFill>
        </p:spPr>
        <p:txBody>
          <a:bodyPr wrap="square" lIns="0" tIns="0" rIns="0" bIns="0" rtlCol="0"/>
          <a:lstStyle/>
          <a:p>
            <a:endParaRPr/>
          </a:p>
        </p:txBody>
      </p:sp>
      <p:sp>
        <p:nvSpPr>
          <p:cNvPr id="13" name="Oval 12">
            <a:extLst>
              <a:ext uri="{FF2B5EF4-FFF2-40B4-BE49-F238E27FC236}">
                <a16:creationId xmlns:a16="http://schemas.microsoft.com/office/drawing/2014/main" id="{83AF4719-08CD-064D-B7F4-729AFF65FF01}"/>
              </a:ext>
            </a:extLst>
          </p:cNvPr>
          <p:cNvSpPr>
            <a:spLocks noChangeAspect="1"/>
          </p:cNvSpPr>
          <p:nvPr/>
        </p:nvSpPr>
        <p:spPr>
          <a:xfrm>
            <a:off x="7521187" y="5147646"/>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4743"/>
            <a:ext cx="8016875" cy="2427587"/>
          </a:xfrm>
          <a:prstGeom prst="rect">
            <a:avLst/>
          </a:prstGeom>
        </p:spPr>
        <p:txBody>
          <a:bodyPr vert="horz" wrap="square" lIns="0" tIns="64769" rIns="0" bIns="0" rtlCol="0">
            <a:spAutoFit/>
          </a:bodyPr>
          <a:lstStyle/>
          <a:p>
            <a:pPr marL="12700">
              <a:lnSpc>
                <a:spcPct val="100000"/>
              </a:lnSpc>
              <a:spcBef>
                <a:spcPts val="509"/>
              </a:spcBef>
              <a:tabLst>
                <a:tab pos="354965" algn="l"/>
                <a:tab pos="355600" algn="l"/>
              </a:tabLst>
            </a:pPr>
            <a:r>
              <a:rPr sz="2400" b="1" spc="-55" dirty="0">
                <a:latin typeface="Lato Heavy" panose="020F0502020204030203" pitchFamily="34" charset="0"/>
                <a:ea typeface="Lato Heavy" panose="020F0502020204030203" pitchFamily="34" charset="0"/>
                <a:cs typeface="Lato Heavy" panose="020F0502020204030203" pitchFamily="34" charset="0"/>
              </a:rPr>
              <a:t>Train </a:t>
            </a:r>
            <a:r>
              <a:rPr sz="2400" b="1" dirty="0">
                <a:latin typeface="Lato Heavy" panose="020F0502020204030203" pitchFamily="34" charset="0"/>
                <a:ea typeface="Lato Heavy" panose="020F0502020204030203" pitchFamily="34" charset="0"/>
                <a:cs typeface="Lato Heavy" panose="020F0502020204030203" pitchFamily="34" charset="0"/>
              </a:rPr>
              <a:t>/ </a:t>
            </a:r>
            <a:r>
              <a:rPr sz="2400" b="1" spc="-20" dirty="0">
                <a:latin typeface="Lato Heavy" panose="020F0502020204030203" pitchFamily="34" charset="0"/>
                <a:ea typeface="Lato Heavy" panose="020F0502020204030203" pitchFamily="34" charset="0"/>
                <a:cs typeface="Lato Heavy" panose="020F0502020204030203" pitchFamily="34" charset="0"/>
              </a:rPr>
              <a:t>test</a:t>
            </a:r>
            <a:r>
              <a:rPr sz="2400" b="1" spc="50"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split</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360"/>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How </a:t>
            </a:r>
            <a:r>
              <a:rPr sz="2400" spc="-10" dirty="0">
                <a:latin typeface="Lato" panose="020F0502020204030203" pitchFamily="34" charset="0"/>
                <a:ea typeface="Lato" panose="020F0502020204030203" pitchFamily="34" charset="0"/>
                <a:cs typeface="Lato" panose="020F0502020204030203" pitchFamily="34" charset="0"/>
              </a:rPr>
              <a:t>can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identify</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overfitting?</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340"/>
              </a:spcBef>
              <a:buFont typeface="Arial"/>
              <a:buChar char="–"/>
              <a:tabLst>
                <a:tab pos="755650" algn="l"/>
              </a:tabLst>
            </a:pPr>
            <a:r>
              <a:rPr sz="2400" spc="-15" dirty="0">
                <a:latin typeface="Lato" panose="020F0502020204030203" pitchFamily="34" charset="0"/>
                <a:ea typeface="Lato" panose="020F0502020204030203" pitchFamily="34" charset="0"/>
                <a:cs typeface="Lato" panose="020F0502020204030203" pitchFamily="34" charset="0"/>
              </a:rPr>
              <a:t>Partition your </a:t>
            </a:r>
            <a:r>
              <a:rPr sz="2400" spc="-5" dirty="0">
                <a:latin typeface="Lato" panose="020F0502020204030203" pitchFamily="34" charset="0"/>
                <a:ea typeface="Lato" panose="020F0502020204030203" pitchFamily="34" charset="0"/>
                <a:cs typeface="Lato" panose="020F0502020204030203" pitchFamily="34" charset="0"/>
              </a:rPr>
              <a:t>input </a:t>
            </a:r>
            <a:r>
              <a:rPr sz="2400" spc="-20" dirty="0">
                <a:latin typeface="Lato" panose="020F0502020204030203" pitchFamily="34" charset="0"/>
                <a:ea typeface="Lato" panose="020F0502020204030203" pitchFamily="34" charset="0"/>
                <a:cs typeface="Lato" panose="020F0502020204030203" pitchFamily="34" charset="0"/>
              </a:rPr>
              <a:t>data</a:t>
            </a:r>
            <a:r>
              <a:rPr sz="2400" spc="3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into</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305"/>
              </a:spcBef>
              <a:buFont typeface="Arial"/>
              <a:buChar char="•"/>
              <a:tabLst>
                <a:tab pos="1155700" algn="l"/>
              </a:tabLst>
            </a:pPr>
            <a:r>
              <a:rPr sz="2400" spc="-25"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set (e.g. 80%) used </a:t>
            </a:r>
            <a:r>
              <a:rPr sz="2400" spc="-15" dirty="0">
                <a:latin typeface="Lato" panose="020F0502020204030203" pitchFamily="34" charset="0"/>
                <a:ea typeface="Lato" panose="020F0502020204030203" pitchFamily="34" charset="0"/>
                <a:cs typeface="Lato" panose="020F0502020204030203" pitchFamily="34" charset="0"/>
              </a:rPr>
              <a:t>to </a:t>
            </a:r>
            <a:r>
              <a:rPr sz="2400" dirty="0">
                <a:latin typeface="Lato" panose="020F0502020204030203" pitchFamily="34" charset="0"/>
                <a:ea typeface="Lato" panose="020F0502020204030203" pitchFamily="34" charset="0"/>
                <a:cs typeface="Lato" panose="020F0502020204030203" pitchFamily="34" charset="0"/>
              </a:rPr>
              <a:t>build </a:t>
            </a:r>
            <a:r>
              <a:rPr sz="2400" spc="-5" dirty="0">
                <a:latin typeface="Lato" panose="020F0502020204030203" pitchFamily="34" charset="0"/>
                <a:ea typeface="Lato" panose="020F0502020204030203" pitchFamily="34" charset="0"/>
                <a:cs typeface="Lato" panose="020F0502020204030203" pitchFamily="34" charset="0"/>
              </a:rPr>
              <a:t>the ML model</a:t>
            </a:r>
            <a:endParaRPr sz="2400" dirty="0">
              <a:latin typeface="Lato" panose="020F0502020204030203" pitchFamily="34" charset="0"/>
              <a:ea typeface="Lato" panose="020F0502020204030203" pitchFamily="34" charset="0"/>
              <a:cs typeface="Lato" panose="020F0502020204030203" pitchFamily="34" charset="0"/>
            </a:endParaRPr>
          </a:p>
          <a:p>
            <a:pPr marL="1155700" marR="5080" lvl="2" indent="-228600">
              <a:lnSpc>
                <a:spcPts val="2570"/>
              </a:lnSpc>
              <a:spcBef>
                <a:spcPts val="665"/>
              </a:spcBef>
              <a:buFont typeface="Arial"/>
              <a:buChar char="•"/>
              <a:tabLst>
                <a:tab pos="1155700" algn="l"/>
              </a:tabLst>
            </a:pPr>
            <a:r>
              <a:rPr sz="2400" spc="-60" dirty="0">
                <a:latin typeface="Lato" panose="020F0502020204030203" pitchFamily="34" charset="0"/>
                <a:ea typeface="Lato" panose="020F0502020204030203" pitchFamily="34" charset="0"/>
                <a:cs typeface="Lato" panose="020F0502020204030203" pitchFamily="34" charset="0"/>
              </a:rPr>
              <a:t>Test </a:t>
            </a:r>
            <a:r>
              <a:rPr sz="2400" spc="-5" dirty="0">
                <a:latin typeface="Lato" panose="020F0502020204030203" pitchFamily="34" charset="0"/>
                <a:ea typeface="Lato" panose="020F0502020204030203" pitchFamily="34" charset="0"/>
                <a:cs typeface="Lato" panose="020F0502020204030203" pitchFamily="34" charset="0"/>
              </a:rPr>
              <a:t>set </a:t>
            </a:r>
            <a:r>
              <a:rPr sz="2400" dirty="0">
                <a:latin typeface="Lato" panose="020F0502020204030203" pitchFamily="34" charset="0"/>
                <a:ea typeface="Lato" panose="020F0502020204030203" pitchFamily="34" charset="0"/>
                <a:cs typeface="Lato" panose="020F0502020204030203" pitchFamily="34" charset="0"/>
              </a:rPr>
              <a:t>(e.g. </a:t>
            </a:r>
            <a:r>
              <a:rPr sz="2400" spc="-5" dirty="0">
                <a:latin typeface="Lato" panose="020F0502020204030203" pitchFamily="34" charset="0"/>
                <a:ea typeface="Lato" panose="020F0502020204030203" pitchFamily="34" charset="0"/>
                <a:cs typeface="Lato" panose="020F0502020204030203" pitchFamily="34" charset="0"/>
              </a:rPr>
              <a:t>20%) used </a:t>
            </a:r>
            <a:r>
              <a:rPr sz="2400" spc="-15" dirty="0">
                <a:latin typeface="Lato" panose="020F0502020204030203" pitchFamily="34" charset="0"/>
                <a:ea typeface="Lato" panose="020F0502020204030203" pitchFamily="34" charset="0"/>
                <a:cs typeface="Lato" panose="020F0502020204030203" pitchFamily="34" charset="0"/>
              </a:rPr>
              <a:t>to validate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characterize </a:t>
            </a:r>
            <a:r>
              <a:rPr sz="2400" spc="-5"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error </a:t>
            </a:r>
            <a:r>
              <a:rPr sz="2400" spc="-5" dirty="0">
                <a:latin typeface="Lato" panose="020F0502020204030203" pitchFamily="34" charset="0"/>
                <a:ea typeface="Lato" panose="020F0502020204030203" pitchFamily="34" charset="0"/>
                <a:cs typeface="Lato" panose="020F0502020204030203" pitchFamily="34" charset="0"/>
              </a:rPr>
              <a:t>in the</a:t>
            </a: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model</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903279" y="5582416"/>
            <a:ext cx="7268545" cy="830356"/>
          </a:xfrm>
          <a:prstGeom prst="rect">
            <a:avLst/>
          </a:prstGeom>
        </p:spPr>
        <p:txBody>
          <a:bodyPr vert="horz" wrap="square" lIns="0" tIns="60325" rIns="0" bIns="0" rtlCol="0">
            <a:spAutoFit/>
          </a:bodyPr>
          <a:lstStyle/>
          <a:p>
            <a:pPr marL="15875" marR="5080" indent="-15875" algn="ctr">
              <a:lnSpc>
                <a:spcPts val="3030"/>
              </a:lnSpc>
              <a:spcBef>
                <a:spcPts val="475"/>
              </a:spcBef>
            </a:pPr>
            <a:r>
              <a:rPr sz="2400" b="1" spc="-10" dirty="0">
                <a:latin typeface="Lato" panose="020F0502020204030203" pitchFamily="34" charset="0"/>
                <a:ea typeface="Lato" panose="020F0502020204030203" pitchFamily="34" charset="0"/>
                <a:cs typeface="Lato" panose="020F0502020204030203" pitchFamily="34" charset="0"/>
              </a:rPr>
              <a:t>Never ever ever ever ever </a:t>
            </a:r>
            <a:r>
              <a:rPr sz="2400" spc="-15" dirty="0">
                <a:latin typeface="Lato" panose="020F0502020204030203" pitchFamily="34" charset="0"/>
                <a:ea typeface="Lato" panose="020F0502020204030203" pitchFamily="34" charset="0"/>
                <a:cs typeface="Lato" panose="020F0502020204030203" pitchFamily="34" charset="0"/>
              </a:rPr>
              <a:t>contaminate your </a:t>
            </a:r>
            <a:r>
              <a:rPr sz="2400" spc="-5" dirty="0">
                <a:latin typeface="Lato" panose="020F0502020204030203" pitchFamily="34" charset="0"/>
                <a:ea typeface="Lato" panose="020F0502020204030203" pitchFamily="34" charset="0"/>
                <a:cs typeface="Lato" panose="020F0502020204030203" pitchFamily="34" charset="0"/>
              </a:rPr>
              <a:t>model </a:t>
            </a:r>
            <a:r>
              <a:rPr sz="2400" spc="-10"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data from </a:t>
            </a:r>
            <a:r>
              <a:rPr sz="2400" dirty="0">
                <a:latin typeface="Lato" panose="020F0502020204030203" pitchFamily="34" charset="0"/>
                <a:ea typeface="Lato" panose="020F0502020204030203" pitchFamily="34" charset="0"/>
                <a:cs typeface="Lato" panose="020F0502020204030203" pitchFamily="34" charset="0"/>
              </a:rPr>
              <a:t>the </a:t>
            </a:r>
            <a:r>
              <a:rPr sz="2400" spc="-20" dirty="0">
                <a:latin typeface="Lato" panose="020F0502020204030203" pitchFamily="34" charset="0"/>
                <a:ea typeface="Lato" panose="020F0502020204030203" pitchFamily="34" charset="0"/>
                <a:cs typeface="Lato" panose="020F0502020204030203" pitchFamily="34" charset="0"/>
              </a:rPr>
              <a:t>test</a:t>
            </a:r>
            <a:r>
              <a:rPr sz="2400" spc="5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set</a:t>
            </a:r>
            <a:r>
              <a:rPr lang="en-US" sz="2400" spc="-10" dirty="0">
                <a:latin typeface="Lato" panose="020F0502020204030203" pitchFamily="34" charset="0"/>
                <a:ea typeface="Lato" panose="020F0502020204030203" pitchFamily="34" charset="0"/>
                <a:cs typeface="Lato" panose="020F0502020204030203" pitchFamily="34" charset="0"/>
              </a:rPr>
              <a: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txBox="1"/>
          <p:nvPr/>
        </p:nvSpPr>
        <p:spPr>
          <a:xfrm>
            <a:off x="1435260" y="4264761"/>
            <a:ext cx="6204585" cy="457200"/>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Lato" panose="020F0502020204030203" pitchFamily="34" charset="0"/>
                <a:ea typeface="Lato" panose="020F0502020204030203" pitchFamily="34" charset="0"/>
                <a:cs typeface="Lato" panose="020F0502020204030203" pitchFamily="34" charset="0"/>
              </a:rPr>
              <a:t>Data</a:t>
            </a:r>
            <a:r>
              <a:rPr sz="180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7" name="object 7"/>
          <p:cNvSpPr txBox="1"/>
          <p:nvPr/>
        </p:nvSpPr>
        <p:spPr>
          <a:xfrm>
            <a:off x="1004191" y="5053884"/>
            <a:ext cx="4433570" cy="457200"/>
          </a:xfrm>
          <a:prstGeom prst="rect">
            <a:avLst/>
          </a:prstGeom>
          <a:solidFill>
            <a:schemeClr val="tx2">
              <a:lumMod val="20000"/>
              <a:lumOff val="80000"/>
            </a:schemeClr>
          </a:solidFill>
          <a:ln w="25400">
            <a:solidFill>
              <a:schemeClr val="tx2"/>
            </a:solidFill>
          </a:ln>
        </p:spPr>
        <p:txBody>
          <a:bodyPr vert="horz" wrap="square" lIns="0" tIns="64135" rIns="0" bIns="0" rtlCol="0">
            <a:spAutoFit/>
          </a:bodyPr>
          <a:lstStyle/>
          <a:p>
            <a:pPr algn="ctr">
              <a:lnSpc>
                <a:spcPct val="100000"/>
              </a:lnSpc>
              <a:spcBef>
                <a:spcPts val="505"/>
              </a:spcBef>
            </a:pPr>
            <a:r>
              <a:rPr sz="1800" spc="-25" dirty="0">
                <a:solidFill>
                  <a:schemeClr val="tx2"/>
                </a:solidFill>
                <a:latin typeface="Lato" panose="020F0502020204030203" pitchFamily="34" charset="0"/>
                <a:ea typeface="Lato" panose="020F0502020204030203" pitchFamily="34" charset="0"/>
                <a:cs typeface="Lato" panose="020F0502020204030203" pitchFamily="34" charset="0"/>
              </a:rPr>
              <a:t>Training</a:t>
            </a:r>
            <a:r>
              <a:rPr sz="1800" dirty="0">
                <a:solidFill>
                  <a:schemeClr val="tx2"/>
                </a:solidFill>
                <a:latin typeface="Lato" panose="020F0502020204030203" pitchFamily="34" charset="0"/>
                <a:ea typeface="Lato" panose="020F0502020204030203" pitchFamily="34" charset="0"/>
                <a:cs typeface="Lato" panose="020F0502020204030203" pitchFamily="34" charset="0"/>
              </a:rPr>
              <a:t> </a:t>
            </a:r>
            <a:r>
              <a:rPr sz="1800" spc="-15" dirty="0">
                <a:solidFill>
                  <a:schemeClr val="tx2"/>
                </a:solidFill>
                <a:latin typeface="Lato" panose="020F0502020204030203" pitchFamily="34" charset="0"/>
                <a:ea typeface="Lato" panose="020F0502020204030203" pitchFamily="34" charset="0"/>
                <a:cs typeface="Lato" panose="020F0502020204030203" pitchFamily="34" charset="0"/>
              </a:rPr>
              <a:t>data</a:t>
            </a:r>
            <a:endParaRPr sz="180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9" name="object 9"/>
          <p:cNvSpPr txBox="1"/>
          <p:nvPr/>
        </p:nvSpPr>
        <p:spPr>
          <a:xfrm>
            <a:off x="6159221" y="5053884"/>
            <a:ext cx="1771014" cy="457200"/>
          </a:xfrm>
          <a:prstGeom prst="rect">
            <a:avLst/>
          </a:prstGeom>
          <a:solidFill>
            <a:schemeClr val="accent4">
              <a:lumMod val="40000"/>
              <a:lumOff val="60000"/>
            </a:schemeClr>
          </a:solidFill>
          <a:ln w="25400">
            <a:solidFill>
              <a:schemeClr val="accent4">
                <a:lumMod val="75000"/>
              </a:schemeClr>
            </a:solidFill>
          </a:ln>
        </p:spPr>
        <p:txBody>
          <a:bodyPr vert="horz" wrap="square" lIns="0" tIns="64135" rIns="0" bIns="0" rtlCol="0">
            <a:spAutoFit/>
          </a:bodyPr>
          <a:lstStyle/>
          <a:p>
            <a:pPr marL="328930">
              <a:lnSpc>
                <a:spcPct val="100000"/>
              </a:lnSpc>
              <a:spcBef>
                <a:spcPts val="505"/>
              </a:spcBef>
            </a:pPr>
            <a:r>
              <a:rPr sz="1800" spc="-3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Testing</a:t>
            </a:r>
            <a:r>
              <a:rPr sz="1800" spc="-1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 </a:t>
            </a:r>
            <a:r>
              <a:rPr sz="1800" spc="-15"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data</a:t>
            </a:r>
            <a:endParaRPr sz="180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pic>
        <p:nvPicPr>
          <p:cNvPr id="3074" name="Picture 2" descr="Oh No You Didnt GIF by happydog">
            <a:extLst>
              <a:ext uri="{FF2B5EF4-FFF2-40B4-BE49-F238E27FC236}">
                <a16:creationId xmlns:a16="http://schemas.microsoft.com/office/drawing/2014/main" id="{C299BF2B-D7CE-9A40-8141-767F57C7B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596" y="5582416"/>
            <a:ext cx="1238438" cy="1044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2802255" cy="9425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a:lnSpc>
                <a:spcPct val="100000"/>
              </a:lnSpc>
              <a:spcBef>
                <a:spcPts val="695"/>
              </a:spcBef>
            </a:pP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Decision</a:t>
            </a:r>
            <a:r>
              <a:rPr sz="2400" spc="-14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trees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83669"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2</a:t>
            </a:r>
            <a:endParaRPr>
              <a:latin typeface="Calibri"/>
              <a:cs typeface="Calibri"/>
            </a:endParaRPr>
          </a:p>
        </p:txBody>
      </p:sp>
      <p:sp>
        <p:nvSpPr>
          <p:cNvPr id="6" name="object 6"/>
          <p:cNvSpPr txBox="1"/>
          <p:nvPr/>
        </p:nvSpPr>
        <p:spPr>
          <a:xfrm>
            <a:off x="2244930" y="3691973"/>
            <a:ext cx="119507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Diffusion </a:t>
            </a:r>
            <a:r>
              <a:rPr dirty="0">
                <a:latin typeface="Calibri"/>
                <a:cs typeface="Calibri"/>
              </a:rPr>
              <a:t>&gt;</a:t>
            </a:r>
            <a:r>
              <a:rPr spc="-60" dirty="0">
                <a:latin typeface="Calibri"/>
                <a:cs typeface="Calibri"/>
              </a:rPr>
              <a:t> </a:t>
            </a:r>
            <a:r>
              <a:rPr dirty="0">
                <a:latin typeface="Calibri"/>
                <a:cs typeface="Calibri"/>
              </a:rPr>
              <a:t>6</a:t>
            </a:r>
            <a:endParaRPr>
              <a:latin typeface="Calibri"/>
              <a:cs typeface="Calibri"/>
            </a:endParaRPr>
          </a:p>
        </p:txBody>
      </p:sp>
      <p:sp>
        <p:nvSpPr>
          <p:cNvPr id="7" name="object 7"/>
          <p:cNvSpPr txBox="1"/>
          <p:nvPr/>
        </p:nvSpPr>
        <p:spPr>
          <a:xfrm>
            <a:off x="5446388" y="3553475"/>
            <a:ext cx="1007110" cy="570865"/>
          </a:xfrm>
          <a:prstGeom prst="rect">
            <a:avLst/>
          </a:prstGeom>
        </p:spPr>
        <p:txBody>
          <a:bodyPr vert="horz" wrap="square" lIns="0" tIns="24765" rIns="0" bIns="0" rtlCol="0">
            <a:spAutoFit/>
          </a:bodyPr>
          <a:lstStyle/>
          <a:p>
            <a:pPr marL="12700" marR="5080">
              <a:lnSpc>
                <a:spcPts val="2130"/>
              </a:lnSpc>
              <a:spcBef>
                <a:spcPts val="195"/>
              </a:spcBef>
            </a:pPr>
            <a:r>
              <a:rPr spc="-5" dirty="0">
                <a:latin typeface="Calibri"/>
                <a:cs typeface="Calibri"/>
              </a:rPr>
              <a:t>H-bond  </a:t>
            </a:r>
            <a:r>
              <a:rPr spc="-10" dirty="0">
                <a:latin typeface="Calibri"/>
                <a:cs typeface="Calibri"/>
              </a:rPr>
              <a:t>donors </a:t>
            </a:r>
            <a:r>
              <a:rPr dirty="0">
                <a:latin typeface="Calibri"/>
                <a:cs typeface="Calibri"/>
              </a:rPr>
              <a:t>&gt;</a:t>
            </a:r>
            <a:r>
              <a:rPr spc="-60" dirty="0">
                <a:latin typeface="Calibri"/>
                <a:cs typeface="Calibri"/>
              </a:rPr>
              <a:t> </a:t>
            </a:r>
            <a:r>
              <a:rPr dirty="0">
                <a:latin typeface="Calibri"/>
                <a:cs typeface="Calibri"/>
              </a:rPr>
              <a:t>1</a:t>
            </a:r>
          </a:p>
        </p:txBody>
      </p:sp>
      <p:sp>
        <p:nvSpPr>
          <p:cNvPr id="8" name="object 8"/>
          <p:cNvSpPr txBox="1"/>
          <p:nvPr/>
        </p:nvSpPr>
        <p:spPr>
          <a:xfrm>
            <a:off x="4484180" y="4634310"/>
            <a:ext cx="1257300" cy="570865"/>
          </a:xfrm>
          <a:prstGeom prst="rect">
            <a:avLst/>
          </a:prstGeom>
        </p:spPr>
        <p:txBody>
          <a:bodyPr vert="horz" wrap="square" lIns="0" tIns="24765" rIns="0" bIns="0" rtlCol="0">
            <a:spAutoFit/>
          </a:bodyPr>
          <a:lstStyle/>
          <a:p>
            <a:pPr marL="12700" marR="5080">
              <a:lnSpc>
                <a:spcPts val="2130"/>
              </a:lnSpc>
              <a:spcBef>
                <a:spcPts val="195"/>
              </a:spcBef>
            </a:pPr>
            <a:r>
              <a:rPr spc="-5" dirty="0">
                <a:latin typeface="Calibri"/>
                <a:cs typeface="Calibri"/>
              </a:rPr>
              <a:t>H-bond  </a:t>
            </a:r>
            <a:r>
              <a:rPr spc="-10" dirty="0">
                <a:latin typeface="Calibri"/>
                <a:cs typeface="Calibri"/>
              </a:rPr>
              <a:t>acceptors </a:t>
            </a:r>
            <a:r>
              <a:rPr dirty="0">
                <a:latin typeface="Calibri"/>
                <a:cs typeface="Calibri"/>
              </a:rPr>
              <a:t>&lt;</a:t>
            </a:r>
            <a:r>
              <a:rPr spc="-55" dirty="0">
                <a:latin typeface="Calibri"/>
                <a:cs typeface="Calibri"/>
              </a:rPr>
              <a:t> </a:t>
            </a:r>
            <a:r>
              <a:rPr dirty="0">
                <a:latin typeface="Calibri"/>
                <a:cs typeface="Calibri"/>
              </a:rPr>
              <a:t>1</a:t>
            </a:r>
            <a:endParaRPr>
              <a:latin typeface="Calibri"/>
              <a:cs typeface="Calibri"/>
            </a:endParaRPr>
          </a:p>
        </p:txBody>
      </p:sp>
      <p:sp>
        <p:nvSpPr>
          <p:cNvPr id="9" name="object 9"/>
          <p:cNvSpPr txBox="1"/>
          <p:nvPr/>
        </p:nvSpPr>
        <p:spPr>
          <a:xfrm>
            <a:off x="6405331" y="4957474"/>
            <a:ext cx="119507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Diffusion </a:t>
            </a:r>
            <a:r>
              <a:rPr dirty="0">
                <a:latin typeface="Calibri"/>
                <a:cs typeface="Calibri"/>
              </a:rPr>
              <a:t>&gt;</a:t>
            </a:r>
            <a:r>
              <a:rPr spc="-60" dirty="0">
                <a:latin typeface="Calibri"/>
                <a:cs typeface="Calibri"/>
              </a:rPr>
              <a:t> </a:t>
            </a:r>
            <a:r>
              <a:rPr dirty="0">
                <a:latin typeface="Calibri"/>
                <a:cs typeface="Calibri"/>
              </a:rPr>
              <a:t>3</a:t>
            </a:r>
            <a:endParaRPr>
              <a:latin typeface="Calibri"/>
              <a:cs typeface="Calibri"/>
            </a:endParaRPr>
          </a:p>
        </p:txBody>
      </p:sp>
      <p:sp>
        <p:nvSpPr>
          <p:cNvPr id="10" name="object 10"/>
          <p:cNvSpPr txBox="1"/>
          <p:nvPr/>
        </p:nvSpPr>
        <p:spPr>
          <a:xfrm>
            <a:off x="1221783" y="4849050"/>
            <a:ext cx="1343025" cy="299720"/>
          </a:xfrm>
          <a:prstGeom prst="rect">
            <a:avLst/>
          </a:prstGeom>
        </p:spPr>
        <p:txBody>
          <a:bodyPr vert="horz" wrap="square" lIns="0" tIns="12700" rIns="0" bIns="0" rtlCol="0">
            <a:spAutoFit/>
          </a:bodyPr>
          <a:lstStyle/>
          <a:p>
            <a:pPr marL="12700">
              <a:lnSpc>
                <a:spcPct val="100000"/>
              </a:lnSpc>
              <a:spcBef>
                <a:spcPts val="100"/>
              </a:spcBef>
            </a:pPr>
            <a:r>
              <a:rPr dirty="0">
                <a:latin typeface="Calibri"/>
                <a:cs typeface="Calibri"/>
              </a:rPr>
              <a:t>C=C bonds &gt;</a:t>
            </a:r>
            <a:r>
              <a:rPr spc="-85" dirty="0">
                <a:latin typeface="Calibri"/>
                <a:cs typeface="Calibri"/>
              </a:rPr>
              <a:t> </a:t>
            </a:r>
            <a:r>
              <a:rPr dirty="0">
                <a:latin typeface="Calibri"/>
                <a:cs typeface="Calibri"/>
              </a:rPr>
              <a:t>0</a:t>
            </a:r>
            <a:endParaRPr>
              <a:latin typeface="Calibri"/>
              <a:cs typeface="Calibri"/>
            </a:endParaRPr>
          </a:p>
        </p:txBody>
      </p:sp>
      <p:sp>
        <p:nvSpPr>
          <p:cNvPr id="11" name="object 11"/>
          <p:cNvSpPr/>
          <p:nvPr/>
        </p:nvSpPr>
        <p:spPr>
          <a:xfrm>
            <a:off x="2849006" y="2925665"/>
            <a:ext cx="1824989" cy="753110"/>
          </a:xfrm>
          <a:custGeom>
            <a:avLst/>
            <a:gdLst/>
            <a:ahLst/>
            <a:cxnLst/>
            <a:rect l="l" t="t" r="r" b="b"/>
            <a:pathLst>
              <a:path w="1824989" h="753110">
                <a:moveTo>
                  <a:pt x="56229" y="681984"/>
                </a:moveTo>
                <a:lnTo>
                  <a:pt x="0" y="745987"/>
                </a:lnTo>
                <a:lnTo>
                  <a:pt x="84938" y="752570"/>
                </a:lnTo>
                <a:lnTo>
                  <a:pt x="72378" y="721688"/>
                </a:lnTo>
                <a:lnTo>
                  <a:pt x="94069" y="712866"/>
                </a:lnTo>
                <a:lnTo>
                  <a:pt x="68789" y="712866"/>
                </a:lnTo>
                <a:lnTo>
                  <a:pt x="56229" y="681984"/>
                </a:lnTo>
                <a:close/>
              </a:path>
              <a:path w="1824989" h="753110">
                <a:moveTo>
                  <a:pt x="1821365" y="0"/>
                </a:moveTo>
                <a:lnTo>
                  <a:pt x="68789" y="712866"/>
                </a:lnTo>
                <a:lnTo>
                  <a:pt x="94069" y="712866"/>
                </a:lnTo>
                <a:lnTo>
                  <a:pt x="1824954" y="8822"/>
                </a:lnTo>
                <a:lnTo>
                  <a:pt x="1821365" y="0"/>
                </a:lnTo>
                <a:close/>
              </a:path>
            </a:pathLst>
          </a:custGeom>
          <a:solidFill>
            <a:srgbClr val="4A7EBB"/>
          </a:solidFill>
        </p:spPr>
        <p:txBody>
          <a:bodyPr wrap="square" lIns="0" tIns="0" rIns="0" bIns="0" rtlCol="0"/>
          <a:lstStyle/>
          <a:p>
            <a:endParaRPr>
              <a:solidFill>
                <a:schemeClr val="accent2">
                  <a:lumMod val="75000"/>
                </a:schemeClr>
              </a:solidFill>
            </a:endParaRPr>
          </a:p>
        </p:txBody>
      </p:sp>
      <p:sp>
        <p:nvSpPr>
          <p:cNvPr id="12" name="object 12"/>
          <p:cNvSpPr/>
          <p:nvPr/>
        </p:nvSpPr>
        <p:spPr>
          <a:xfrm>
            <a:off x="4670140" y="2925766"/>
            <a:ext cx="1285875" cy="609600"/>
          </a:xfrm>
          <a:custGeom>
            <a:avLst/>
            <a:gdLst/>
            <a:ahLst/>
            <a:cxnLst/>
            <a:rect l="l" t="t" r="r" b="b"/>
            <a:pathLst>
              <a:path w="1285875" h="609600">
                <a:moveTo>
                  <a:pt x="4051" y="0"/>
                </a:moveTo>
                <a:lnTo>
                  <a:pt x="0" y="8620"/>
                </a:lnTo>
                <a:lnTo>
                  <a:pt x="1214625" y="579295"/>
                </a:lnTo>
                <a:lnTo>
                  <a:pt x="1200449" y="609469"/>
                </a:lnTo>
                <a:lnTo>
                  <a:pt x="1285618" y="607388"/>
                </a:lnTo>
                <a:lnTo>
                  <a:pt x="1256655" y="570674"/>
                </a:lnTo>
                <a:lnTo>
                  <a:pt x="1218676" y="570674"/>
                </a:lnTo>
                <a:lnTo>
                  <a:pt x="4051" y="0"/>
                </a:lnTo>
                <a:close/>
              </a:path>
              <a:path w="1285875" h="609600">
                <a:moveTo>
                  <a:pt x="1232852" y="540501"/>
                </a:moveTo>
                <a:lnTo>
                  <a:pt x="1218676" y="570674"/>
                </a:lnTo>
                <a:lnTo>
                  <a:pt x="1256655" y="570674"/>
                </a:lnTo>
                <a:lnTo>
                  <a:pt x="1232852" y="540501"/>
                </a:lnTo>
                <a:close/>
              </a:path>
            </a:pathLst>
          </a:custGeom>
          <a:solidFill>
            <a:srgbClr val="4A7EBB"/>
          </a:solidFill>
        </p:spPr>
        <p:txBody>
          <a:bodyPr wrap="square" lIns="0" tIns="0" rIns="0" bIns="0" rtlCol="0"/>
          <a:lstStyle/>
          <a:p>
            <a:endParaRPr/>
          </a:p>
        </p:txBody>
      </p:sp>
      <p:sp>
        <p:nvSpPr>
          <p:cNvPr id="13" name="object 13"/>
          <p:cNvSpPr/>
          <p:nvPr/>
        </p:nvSpPr>
        <p:spPr>
          <a:xfrm>
            <a:off x="5119514" y="4175259"/>
            <a:ext cx="838835" cy="438784"/>
          </a:xfrm>
          <a:custGeom>
            <a:avLst/>
            <a:gdLst/>
            <a:ahLst/>
            <a:cxnLst/>
            <a:rect l="l" t="t" r="r" b="b"/>
            <a:pathLst>
              <a:path w="838835" h="438785">
                <a:moveTo>
                  <a:pt x="50050" y="369787"/>
                </a:moveTo>
                <a:lnTo>
                  <a:pt x="0" y="438729"/>
                </a:lnTo>
                <a:lnTo>
                  <a:pt x="85183" y="437404"/>
                </a:lnTo>
                <a:lnTo>
                  <a:pt x="69813" y="407822"/>
                </a:lnTo>
                <a:lnTo>
                  <a:pt x="86079" y="399370"/>
                </a:lnTo>
                <a:lnTo>
                  <a:pt x="65421" y="399370"/>
                </a:lnTo>
                <a:lnTo>
                  <a:pt x="50050" y="369787"/>
                </a:lnTo>
                <a:close/>
              </a:path>
              <a:path w="838835" h="438785">
                <a:moveTo>
                  <a:pt x="834048" y="0"/>
                </a:moveTo>
                <a:lnTo>
                  <a:pt x="65421" y="399370"/>
                </a:lnTo>
                <a:lnTo>
                  <a:pt x="86079" y="399370"/>
                </a:lnTo>
                <a:lnTo>
                  <a:pt x="838440" y="8451"/>
                </a:lnTo>
                <a:lnTo>
                  <a:pt x="834048" y="0"/>
                </a:lnTo>
                <a:close/>
              </a:path>
            </a:pathLst>
          </a:custGeom>
          <a:solidFill>
            <a:srgbClr val="4A7EBB"/>
          </a:solidFill>
        </p:spPr>
        <p:txBody>
          <a:bodyPr wrap="square" lIns="0" tIns="0" rIns="0" bIns="0" rtlCol="0"/>
          <a:lstStyle/>
          <a:p>
            <a:endParaRPr/>
          </a:p>
        </p:txBody>
      </p:sp>
      <p:sp>
        <p:nvSpPr>
          <p:cNvPr id="14" name="object 14"/>
          <p:cNvSpPr/>
          <p:nvPr/>
        </p:nvSpPr>
        <p:spPr>
          <a:xfrm>
            <a:off x="5952978" y="4175619"/>
            <a:ext cx="1056640" cy="762000"/>
          </a:xfrm>
          <a:custGeom>
            <a:avLst/>
            <a:gdLst/>
            <a:ahLst/>
            <a:cxnLst/>
            <a:rect l="l" t="t" r="r" b="b"/>
            <a:pathLst>
              <a:path w="1056640" h="762000">
                <a:moveTo>
                  <a:pt x="5560" y="0"/>
                </a:moveTo>
                <a:lnTo>
                  <a:pt x="0" y="7733"/>
                </a:lnTo>
                <a:lnTo>
                  <a:pt x="991781" y="720914"/>
                </a:lnTo>
                <a:lnTo>
                  <a:pt x="972318" y="747980"/>
                </a:lnTo>
                <a:lnTo>
                  <a:pt x="1056426" y="761535"/>
                </a:lnTo>
                <a:lnTo>
                  <a:pt x="1031024" y="713181"/>
                </a:lnTo>
                <a:lnTo>
                  <a:pt x="997342" y="713181"/>
                </a:lnTo>
                <a:lnTo>
                  <a:pt x="5560" y="0"/>
                </a:lnTo>
                <a:close/>
              </a:path>
              <a:path w="1056640" h="762000">
                <a:moveTo>
                  <a:pt x="1016805" y="686114"/>
                </a:moveTo>
                <a:lnTo>
                  <a:pt x="997342" y="713181"/>
                </a:lnTo>
                <a:lnTo>
                  <a:pt x="1031024" y="713181"/>
                </a:lnTo>
                <a:lnTo>
                  <a:pt x="1016805" y="686114"/>
                </a:lnTo>
                <a:close/>
              </a:path>
            </a:pathLst>
          </a:custGeom>
          <a:solidFill>
            <a:srgbClr val="4A7EBB"/>
          </a:solidFill>
        </p:spPr>
        <p:txBody>
          <a:bodyPr wrap="square" lIns="0" tIns="0" rIns="0" bIns="0" rtlCol="0"/>
          <a:lstStyle/>
          <a:p>
            <a:endParaRPr/>
          </a:p>
        </p:txBody>
      </p:sp>
      <p:sp>
        <p:nvSpPr>
          <p:cNvPr id="15" name="object 15"/>
          <p:cNvSpPr/>
          <p:nvPr/>
        </p:nvSpPr>
        <p:spPr>
          <a:xfrm>
            <a:off x="6749501" y="5305548"/>
            <a:ext cx="264795" cy="1183640"/>
          </a:xfrm>
          <a:custGeom>
            <a:avLst/>
            <a:gdLst/>
            <a:ahLst/>
            <a:cxnLst/>
            <a:rect l="l" t="t" r="r" b="b"/>
            <a:pathLst>
              <a:path w="264795" h="1183639">
                <a:moveTo>
                  <a:pt x="0" y="1100906"/>
                </a:moveTo>
                <a:lnTo>
                  <a:pt x="22340" y="1183119"/>
                </a:lnTo>
                <a:lnTo>
                  <a:pt x="74706" y="1115919"/>
                </a:lnTo>
                <a:lnTo>
                  <a:pt x="42021" y="1109351"/>
                </a:lnTo>
                <a:lnTo>
                  <a:pt x="42398" y="1107474"/>
                </a:lnTo>
                <a:lnTo>
                  <a:pt x="32683" y="1107474"/>
                </a:lnTo>
                <a:lnTo>
                  <a:pt x="0" y="1100906"/>
                </a:lnTo>
                <a:close/>
              </a:path>
              <a:path w="264795" h="1183639">
                <a:moveTo>
                  <a:pt x="255235" y="0"/>
                </a:moveTo>
                <a:lnTo>
                  <a:pt x="32683" y="1107474"/>
                </a:lnTo>
                <a:lnTo>
                  <a:pt x="42398" y="1107474"/>
                </a:lnTo>
                <a:lnTo>
                  <a:pt x="264574" y="1875"/>
                </a:lnTo>
                <a:lnTo>
                  <a:pt x="255235" y="0"/>
                </a:lnTo>
                <a:close/>
              </a:path>
            </a:pathLst>
          </a:custGeom>
          <a:solidFill>
            <a:srgbClr val="4A7EBB"/>
          </a:solidFill>
        </p:spPr>
        <p:txBody>
          <a:bodyPr wrap="square" lIns="0" tIns="0" rIns="0" bIns="0" rtlCol="0"/>
          <a:lstStyle/>
          <a:p>
            <a:endParaRPr/>
          </a:p>
        </p:txBody>
      </p:sp>
      <p:sp>
        <p:nvSpPr>
          <p:cNvPr id="16" name="object 16"/>
          <p:cNvSpPr/>
          <p:nvPr/>
        </p:nvSpPr>
        <p:spPr>
          <a:xfrm>
            <a:off x="7006117" y="5303041"/>
            <a:ext cx="1242060" cy="1186180"/>
          </a:xfrm>
          <a:custGeom>
            <a:avLst/>
            <a:gdLst/>
            <a:ahLst/>
            <a:cxnLst/>
            <a:rect l="l" t="t" r="r" b="b"/>
            <a:pathLst>
              <a:path w="1242059" h="1186179">
                <a:moveTo>
                  <a:pt x="6577" y="0"/>
                </a:moveTo>
                <a:lnTo>
                  <a:pt x="0" y="6889"/>
                </a:lnTo>
                <a:lnTo>
                  <a:pt x="1183151" y="1136452"/>
                </a:lnTo>
                <a:lnTo>
                  <a:pt x="1160131" y="1160565"/>
                </a:lnTo>
                <a:lnTo>
                  <a:pt x="1241554" y="1185626"/>
                </a:lnTo>
                <a:lnTo>
                  <a:pt x="1221412" y="1129563"/>
                </a:lnTo>
                <a:lnTo>
                  <a:pt x="1189728" y="1129563"/>
                </a:lnTo>
                <a:lnTo>
                  <a:pt x="6577" y="0"/>
                </a:lnTo>
                <a:close/>
              </a:path>
              <a:path w="1242059" h="1186179">
                <a:moveTo>
                  <a:pt x="1212749" y="1105450"/>
                </a:moveTo>
                <a:lnTo>
                  <a:pt x="1189728" y="1129563"/>
                </a:lnTo>
                <a:lnTo>
                  <a:pt x="1221412" y="1129563"/>
                </a:lnTo>
                <a:lnTo>
                  <a:pt x="1212749" y="1105450"/>
                </a:lnTo>
                <a:close/>
              </a:path>
            </a:pathLst>
          </a:custGeom>
          <a:solidFill>
            <a:srgbClr val="4A7EBB"/>
          </a:solidFill>
        </p:spPr>
        <p:txBody>
          <a:bodyPr wrap="square" lIns="0" tIns="0" rIns="0" bIns="0" rtlCol="0"/>
          <a:lstStyle/>
          <a:p>
            <a:endParaRPr/>
          </a:p>
        </p:txBody>
      </p:sp>
      <p:sp>
        <p:nvSpPr>
          <p:cNvPr id="17" name="object 17"/>
          <p:cNvSpPr txBox="1"/>
          <p:nvPr/>
        </p:nvSpPr>
        <p:spPr>
          <a:xfrm>
            <a:off x="6469965"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4</a:t>
            </a:r>
            <a:endParaRPr>
              <a:latin typeface="Calibri"/>
              <a:cs typeface="Calibri"/>
            </a:endParaRPr>
          </a:p>
        </p:txBody>
      </p:sp>
      <p:sp>
        <p:nvSpPr>
          <p:cNvPr id="18" name="object 18"/>
          <p:cNvSpPr txBox="1"/>
          <p:nvPr/>
        </p:nvSpPr>
        <p:spPr>
          <a:xfrm>
            <a:off x="7887286" y="6508987"/>
            <a:ext cx="71247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14</a:t>
            </a:r>
            <a:endParaRPr>
              <a:latin typeface="Calibri"/>
              <a:cs typeface="Calibri"/>
            </a:endParaRPr>
          </a:p>
        </p:txBody>
      </p:sp>
      <p:sp>
        <p:nvSpPr>
          <p:cNvPr id="19" name="object 19"/>
          <p:cNvSpPr/>
          <p:nvPr/>
        </p:nvSpPr>
        <p:spPr>
          <a:xfrm>
            <a:off x="3820184" y="5256858"/>
            <a:ext cx="1303020" cy="1231900"/>
          </a:xfrm>
          <a:custGeom>
            <a:avLst/>
            <a:gdLst/>
            <a:ahLst/>
            <a:cxnLst/>
            <a:rect l="l" t="t" r="r" b="b"/>
            <a:pathLst>
              <a:path w="1303020" h="1231900">
                <a:moveTo>
                  <a:pt x="29198" y="1151774"/>
                </a:moveTo>
                <a:lnTo>
                  <a:pt x="0" y="1231808"/>
                </a:lnTo>
                <a:lnTo>
                  <a:pt x="81546" y="1207147"/>
                </a:lnTo>
                <a:lnTo>
                  <a:pt x="58644" y="1182921"/>
                </a:lnTo>
                <a:lnTo>
                  <a:pt x="65966" y="1176000"/>
                </a:lnTo>
                <a:lnTo>
                  <a:pt x="52100" y="1176000"/>
                </a:lnTo>
                <a:lnTo>
                  <a:pt x="29198" y="1151774"/>
                </a:lnTo>
                <a:close/>
              </a:path>
              <a:path w="1303020" h="1231900">
                <a:moveTo>
                  <a:pt x="1296059" y="0"/>
                </a:moveTo>
                <a:lnTo>
                  <a:pt x="52100" y="1176000"/>
                </a:lnTo>
                <a:lnTo>
                  <a:pt x="65966" y="1176000"/>
                </a:lnTo>
                <a:lnTo>
                  <a:pt x="1302602" y="6921"/>
                </a:lnTo>
                <a:lnTo>
                  <a:pt x="1296059" y="0"/>
                </a:lnTo>
                <a:close/>
              </a:path>
            </a:pathLst>
          </a:custGeom>
          <a:solidFill>
            <a:srgbClr val="4A7EBB"/>
          </a:solidFill>
        </p:spPr>
        <p:txBody>
          <a:bodyPr wrap="square" lIns="0" tIns="0" rIns="0" bIns="0" rtlCol="0"/>
          <a:lstStyle/>
          <a:p>
            <a:endParaRPr/>
          </a:p>
        </p:txBody>
      </p:sp>
      <p:sp>
        <p:nvSpPr>
          <p:cNvPr id="20" name="object 20"/>
          <p:cNvSpPr/>
          <p:nvPr/>
        </p:nvSpPr>
        <p:spPr>
          <a:xfrm>
            <a:off x="5114800" y="5259642"/>
            <a:ext cx="208279" cy="1229360"/>
          </a:xfrm>
          <a:custGeom>
            <a:avLst/>
            <a:gdLst/>
            <a:ahLst/>
            <a:cxnLst/>
            <a:rect l="l" t="t" r="r" b="b"/>
            <a:pathLst>
              <a:path w="208279" h="1229360">
                <a:moveTo>
                  <a:pt x="9428" y="0"/>
                </a:moveTo>
                <a:lnTo>
                  <a:pt x="0" y="1353"/>
                </a:lnTo>
                <a:lnTo>
                  <a:pt x="165660" y="1154276"/>
                </a:lnTo>
                <a:lnTo>
                  <a:pt x="132661" y="1159018"/>
                </a:lnTo>
                <a:lnTo>
                  <a:pt x="181212" y="1229024"/>
                </a:lnTo>
                <a:lnTo>
                  <a:pt x="206510" y="1152922"/>
                </a:lnTo>
                <a:lnTo>
                  <a:pt x="175088" y="1152922"/>
                </a:lnTo>
                <a:lnTo>
                  <a:pt x="9428" y="0"/>
                </a:lnTo>
                <a:close/>
              </a:path>
              <a:path w="208279" h="1229360">
                <a:moveTo>
                  <a:pt x="208086" y="1148180"/>
                </a:moveTo>
                <a:lnTo>
                  <a:pt x="175088" y="1152922"/>
                </a:lnTo>
                <a:lnTo>
                  <a:pt x="206510" y="1152922"/>
                </a:lnTo>
                <a:lnTo>
                  <a:pt x="208086" y="1148180"/>
                </a:lnTo>
                <a:close/>
              </a:path>
            </a:pathLst>
          </a:custGeom>
          <a:solidFill>
            <a:srgbClr val="4A7EBB"/>
          </a:solidFill>
        </p:spPr>
        <p:txBody>
          <a:bodyPr wrap="square" lIns="0" tIns="0" rIns="0" bIns="0" rtlCol="0"/>
          <a:lstStyle/>
          <a:p>
            <a:endParaRPr/>
          </a:p>
        </p:txBody>
      </p:sp>
      <p:sp>
        <p:nvSpPr>
          <p:cNvPr id="21" name="object 21"/>
          <p:cNvSpPr txBox="1"/>
          <p:nvPr/>
        </p:nvSpPr>
        <p:spPr>
          <a:xfrm>
            <a:off x="3518307"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8</a:t>
            </a:r>
            <a:endParaRPr>
              <a:latin typeface="Calibri"/>
              <a:cs typeface="Calibri"/>
            </a:endParaRPr>
          </a:p>
        </p:txBody>
      </p:sp>
      <p:sp>
        <p:nvSpPr>
          <p:cNvPr id="22" name="object 22"/>
          <p:cNvSpPr txBox="1"/>
          <p:nvPr/>
        </p:nvSpPr>
        <p:spPr>
          <a:xfrm>
            <a:off x="4935626" y="6508987"/>
            <a:ext cx="71247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12</a:t>
            </a:r>
            <a:endParaRPr>
              <a:latin typeface="Calibri"/>
              <a:cs typeface="Calibri"/>
            </a:endParaRPr>
          </a:p>
        </p:txBody>
      </p:sp>
      <p:sp>
        <p:nvSpPr>
          <p:cNvPr id="23" name="object 23"/>
          <p:cNvSpPr/>
          <p:nvPr/>
        </p:nvSpPr>
        <p:spPr>
          <a:xfrm>
            <a:off x="985546" y="5195307"/>
            <a:ext cx="919480" cy="1293495"/>
          </a:xfrm>
          <a:custGeom>
            <a:avLst/>
            <a:gdLst/>
            <a:ahLst/>
            <a:cxnLst/>
            <a:rect l="l" t="t" r="r" b="b"/>
            <a:pathLst>
              <a:path w="919480" h="1293495">
                <a:moveTo>
                  <a:pt x="12993" y="1209163"/>
                </a:moveTo>
                <a:lnTo>
                  <a:pt x="0" y="1293360"/>
                </a:lnTo>
                <a:lnTo>
                  <a:pt x="75153" y="1253237"/>
                </a:lnTo>
                <a:lnTo>
                  <a:pt x="47958" y="1233954"/>
                </a:lnTo>
                <a:lnTo>
                  <a:pt x="51864" y="1228445"/>
                </a:lnTo>
                <a:lnTo>
                  <a:pt x="40188" y="1228445"/>
                </a:lnTo>
                <a:lnTo>
                  <a:pt x="12993" y="1209163"/>
                </a:lnTo>
                <a:close/>
              </a:path>
              <a:path w="919480" h="1293495">
                <a:moveTo>
                  <a:pt x="911191" y="0"/>
                </a:moveTo>
                <a:lnTo>
                  <a:pt x="40188" y="1228445"/>
                </a:lnTo>
                <a:lnTo>
                  <a:pt x="51864" y="1228445"/>
                </a:lnTo>
                <a:lnTo>
                  <a:pt x="918961" y="5509"/>
                </a:lnTo>
                <a:lnTo>
                  <a:pt x="911191" y="0"/>
                </a:lnTo>
                <a:close/>
              </a:path>
            </a:pathLst>
          </a:custGeom>
          <a:solidFill>
            <a:srgbClr val="4A7EBB"/>
          </a:solidFill>
        </p:spPr>
        <p:txBody>
          <a:bodyPr wrap="square" lIns="0" tIns="0" rIns="0" bIns="0" rtlCol="0"/>
          <a:lstStyle/>
          <a:p>
            <a:endParaRPr/>
          </a:p>
        </p:txBody>
      </p:sp>
      <p:sp>
        <p:nvSpPr>
          <p:cNvPr id="24" name="object 24"/>
          <p:cNvSpPr/>
          <p:nvPr/>
        </p:nvSpPr>
        <p:spPr>
          <a:xfrm>
            <a:off x="1896183" y="5196334"/>
            <a:ext cx="514984" cy="1292860"/>
          </a:xfrm>
          <a:custGeom>
            <a:avLst/>
            <a:gdLst/>
            <a:ahLst/>
            <a:cxnLst/>
            <a:rect l="l" t="t" r="r" b="b"/>
            <a:pathLst>
              <a:path w="514985" h="1292860">
                <a:moveTo>
                  <a:pt x="8876" y="0"/>
                </a:moveTo>
                <a:lnTo>
                  <a:pt x="0" y="3454"/>
                </a:lnTo>
                <a:lnTo>
                  <a:pt x="474607" y="1223048"/>
                </a:lnTo>
                <a:lnTo>
                  <a:pt x="443539" y="1235138"/>
                </a:lnTo>
                <a:lnTo>
                  <a:pt x="506681" y="1292333"/>
                </a:lnTo>
                <a:lnTo>
                  <a:pt x="513431" y="1219593"/>
                </a:lnTo>
                <a:lnTo>
                  <a:pt x="483485" y="1219593"/>
                </a:lnTo>
                <a:lnTo>
                  <a:pt x="8876" y="0"/>
                </a:lnTo>
                <a:close/>
              </a:path>
              <a:path w="514985" h="1292860">
                <a:moveTo>
                  <a:pt x="514553" y="1207503"/>
                </a:moveTo>
                <a:lnTo>
                  <a:pt x="483485" y="1219593"/>
                </a:lnTo>
                <a:lnTo>
                  <a:pt x="513431" y="1219593"/>
                </a:lnTo>
                <a:lnTo>
                  <a:pt x="514553" y="1207503"/>
                </a:lnTo>
                <a:close/>
              </a:path>
            </a:pathLst>
          </a:custGeom>
          <a:solidFill>
            <a:srgbClr val="4A7EBB"/>
          </a:solidFill>
        </p:spPr>
        <p:txBody>
          <a:bodyPr wrap="square" lIns="0" tIns="0" rIns="0" bIns="0" rtlCol="0"/>
          <a:lstStyle/>
          <a:p>
            <a:endParaRPr/>
          </a:p>
        </p:txBody>
      </p:sp>
      <p:sp>
        <p:nvSpPr>
          <p:cNvPr id="25" name="object 25"/>
          <p:cNvSpPr txBox="1"/>
          <p:nvPr/>
        </p:nvSpPr>
        <p:spPr>
          <a:xfrm>
            <a:off x="2100987"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4</a:t>
            </a:r>
            <a:endParaRPr>
              <a:latin typeface="Calibri"/>
              <a:cs typeface="Calibri"/>
            </a:endParaRPr>
          </a:p>
        </p:txBody>
      </p:sp>
      <p:sp>
        <p:nvSpPr>
          <p:cNvPr id="26" name="object 26"/>
          <p:cNvSpPr/>
          <p:nvPr/>
        </p:nvSpPr>
        <p:spPr>
          <a:xfrm>
            <a:off x="1900622" y="4037322"/>
            <a:ext cx="951865" cy="791845"/>
          </a:xfrm>
          <a:custGeom>
            <a:avLst/>
            <a:gdLst/>
            <a:ahLst/>
            <a:cxnLst/>
            <a:rect l="l" t="t" r="r" b="b"/>
            <a:pathLst>
              <a:path w="951864" h="791845">
                <a:moveTo>
                  <a:pt x="34272" y="713411"/>
                </a:moveTo>
                <a:lnTo>
                  <a:pt x="0" y="791408"/>
                </a:lnTo>
                <a:lnTo>
                  <a:pt x="82960" y="772027"/>
                </a:lnTo>
                <a:lnTo>
                  <a:pt x="61659" y="746382"/>
                </a:lnTo>
                <a:lnTo>
                  <a:pt x="70480" y="739056"/>
                </a:lnTo>
                <a:lnTo>
                  <a:pt x="55572" y="739056"/>
                </a:lnTo>
                <a:lnTo>
                  <a:pt x="34272" y="713411"/>
                </a:lnTo>
                <a:close/>
              </a:path>
              <a:path w="951864" h="791845">
                <a:moveTo>
                  <a:pt x="945341" y="0"/>
                </a:moveTo>
                <a:lnTo>
                  <a:pt x="55572" y="739056"/>
                </a:lnTo>
                <a:lnTo>
                  <a:pt x="70480" y="739056"/>
                </a:lnTo>
                <a:lnTo>
                  <a:pt x="951426" y="7326"/>
                </a:lnTo>
                <a:lnTo>
                  <a:pt x="945341" y="0"/>
                </a:lnTo>
                <a:close/>
              </a:path>
            </a:pathLst>
          </a:custGeom>
          <a:solidFill>
            <a:srgbClr val="4A7EBB"/>
          </a:solidFill>
        </p:spPr>
        <p:txBody>
          <a:bodyPr wrap="square" lIns="0" tIns="0" rIns="0" bIns="0" rtlCol="0"/>
          <a:lstStyle/>
          <a:p>
            <a:endParaRPr/>
          </a:p>
        </p:txBody>
      </p:sp>
      <p:sp>
        <p:nvSpPr>
          <p:cNvPr id="27" name="object 27"/>
          <p:cNvSpPr/>
          <p:nvPr/>
        </p:nvSpPr>
        <p:spPr>
          <a:xfrm>
            <a:off x="2845248" y="4038060"/>
            <a:ext cx="687070" cy="880744"/>
          </a:xfrm>
          <a:custGeom>
            <a:avLst/>
            <a:gdLst/>
            <a:ahLst/>
            <a:cxnLst/>
            <a:rect l="l" t="t" r="r" b="b"/>
            <a:pathLst>
              <a:path w="687070" h="880745">
                <a:moveTo>
                  <a:pt x="7515" y="0"/>
                </a:moveTo>
                <a:lnTo>
                  <a:pt x="0" y="5850"/>
                </a:lnTo>
                <a:lnTo>
                  <a:pt x="636008" y="822921"/>
                </a:lnTo>
                <a:lnTo>
                  <a:pt x="609701" y="843399"/>
                </a:lnTo>
                <a:lnTo>
                  <a:pt x="686572" y="880127"/>
                </a:lnTo>
                <a:lnTo>
                  <a:pt x="673935" y="817072"/>
                </a:lnTo>
                <a:lnTo>
                  <a:pt x="643525" y="817072"/>
                </a:lnTo>
                <a:lnTo>
                  <a:pt x="7515" y="0"/>
                </a:lnTo>
                <a:close/>
              </a:path>
              <a:path w="687070" h="880745">
                <a:moveTo>
                  <a:pt x="669832" y="796594"/>
                </a:moveTo>
                <a:lnTo>
                  <a:pt x="643525" y="817072"/>
                </a:lnTo>
                <a:lnTo>
                  <a:pt x="673935" y="817072"/>
                </a:lnTo>
                <a:lnTo>
                  <a:pt x="669832" y="796594"/>
                </a:lnTo>
                <a:close/>
              </a:path>
            </a:pathLst>
          </a:custGeom>
          <a:solidFill>
            <a:srgbClr val="4A7EBB"/>
          </a:solidFill>
        </p:spPr>
        <p:txBody>
          <a:bodyPr wrap="square" lIns="0" tIns="0" rIns="0" bIns="0" rtlCol="0"/>
          <a:lstStyle/>
          <a:p>
            <a:endParaRPr/>
          </a:p>
        </p:txBody>
      </p:sp>
      <p:sp>
        <p:nvSpPr>
          <p:cNvPr id="28" name="object 28"/>
          <p:cNvSpPr txBox="1"/>
          <p:nvPr/>
        </p:nvSpPr>
        <p:spPr>
          <a:xfrm>
            <a:off x="3229943" y="4938508"/>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3</a:t>
            </a:r>
            <a:endParaRPr>
              <a:latin typeface="Calibri"/>
              <a:cs typeface="Calibri"/>
            </a:endParaRPr>
          </a:p>
        </p:txBody>
      </p:sp>
      <p:sp>
        <p:nvSpPr>
          <p:cNvPr id="29" name="object 29"/>
          <p:cNvSpPr txBox="1"/>
          <p:nvPr/>
        </p:nvSpPr>
        <p:spPr>
          <a:xfrm>
            <a:off x="6430210" y="4307690"/>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p>
        </p:txBody>
      </p:sp>
      <p:sp>
        <p:nvSpPr>
          <p:cNvPr id="30" name="object 30"/>
          <p:cNvSpPr txBox="1"/>
          <p:nvPr/>
        </p:nvSpPr>
        <p:spPr>
          <a:xfrm>
            <a:off x="7560774" y="5610119"/>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1" name="object 31"/>
          <p:cNvSpPr txBox="1"/>
          <p:nvPr/>
        </p:nvSpPr>
        <p:spPr>
          <a:xfrm>
            <a:off x="5305612" y="563872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2" name="object 32"/>
          <p:cNvSpPr txBox="1"/>
          <p:nvPr/>
        </p:nvSpPr>
        <p:spPr>
          <a:xfrm>
            <a:off x="3270002" y="4326532"/>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3" name="object 33"/>
          <p:cNvSpPr txBox="1"/>
          <p:nvPr/>
        </p:nvSpPr>
        <p:spPr>
          <a:xfrm>
            <a:off x="2267649" y="570384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4" name="object 34"/>
          <p:cNvSpPr txBox="1"/>
          <p:nvPr/>
        </p:nvSpPr>
        <p:spPr>
          <a:xfrm>
            <a:off x="3478552" y="2581065"/>
            <a:ext cx="2251075" cy="701675"/>
          </a:xfrm>
          <a:prstGeom prst="rect">
            <a:avLst/>
          </a:prstGeom>
        </p:spPr>
        <p:txBody>
          <a:bodyPr vert="horz" wrap="square" lIns="0" tIns="12700" rIns="0" bIns="0" rtlCol="0">
            <a:spAutoFit/>
          </a:bodyPr>
          <a:lstStyle/>
          <a:p>
            <a:pPr marL="114300" algn="ctr">
              <a:lnSpc>
                <a:spcPct val="100000"/>
              </a:lnSpc>
              <a:spcBef>
                <a:spcPts val="100"/>
              </a:spcBef>
            </a:pPr>
            <a:r>
              <a:rPr spc="-5" dirty="0">
                <a:latin typeface="Calibri"/>
                <a:cs typeface="Calibri"/>
              </a:rPr>
              <a:t>Molecular </a:t>
            </a:r>
            <a:r>
              <a:rPr spc="-10" dirty="0">
                <a:latin typeface="Calibri"/>
                <a:cs typeface="Calibri"/>
              </a:rPr>
              <a:t>weight </a:t>
            </a:r>
            <a:r>
              <a:rPr dirty="0">
                <a:latin typeface="Calibri"/>
                <a:cs typeface="Calibri"/>
              </a:rPr>
              <a:t>&gt;</a:t>
            </a:r>
            <a:r>
              <a:rPr spc="-20" dirty="0">
                <a:latin typeface="Calibri"/>
                <a:cs typeface="Calibri"/>
              </a:rPr>
              <a:t> </a:t>
            </a:r>
            <a:r>
              <a:rPr dirty="0">
                <a:latin typeface="Calibri"/>
                <a:cs typeface="Calibri"/>
              </a:rPr>
              <a:t>65</a:t>
            </a:r>
          </a:p>
          <a:p>
            <a:pPr algn="ctr">
              <a:lnSpc>
                <a:spcPct val="100000"/>
              </a:lnSpc>
              <a:spcBef>
                <a:spcPts val="1480"/>
              </a:spcBef>
              <a:tabLst>
                <a:tab pos="1991995" algn="l"/>
              </a:tabLst>
            </a:pPr>
            <a:r>
              <a:rPr sz="1400" spc="-5" dirty="0">
                <a:latin typeface="Calibri"/>
                <a:cs typeface="Calibri"/>
              </a:rPr>
              <a:t>N</a:t>
            </a:r>
            <a:r>
              <a:rPr sz="1400" dirty="0">
                <a:latin typeface="Calibri"/>
                <a:cs typeface="Calibri"/>
              </a:rPr>
              <a:t>o	</a:t>
            </a:r>
            <a:r>
              <a:rPr sz="1400" spc="-95" dirty="0">
                <a:latin typeface="Calibri"/>
                <a:cs typeface="Calibri"/>
              </a:rPr>
              <a:t>Y</a:t>
            </a:r>
            <a:r>
              <a:rPr sz="1400" dirty="0">
                <a:latin typeface="Calibri"/>
                <a:cs typeface="Calibri"/>
              </a:rPr>
              <a:t>es</a:t>
            </a:r>
          </a:p>
        </p:txBody>
      </p:sp>
      <p:sp>
        <p:nvSpPr>
          <p:cNvPr id="35" name="object 35"/>
          <p:cNvSpPr txBox="1"/>
          <p:nvPr/>
        </p:nvSpPr>
        <p:spPr>
          <a:xfrm>
            <a:off x="5124913" y="4235041"/>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dirty="0">
              <a:latin typeface="Calibri"/>
              <a:cs typeface="Calibri"/>
            </a:endParaRPr>
          </a:p>
        </p:txBody>
      </p:sp>
      <p:sp>
        <p:nvSpPr>
          <p:cNvPr id="36" name="object 36"/>
          <p:cNvSpPr txBox="1"/>
          <p:nvPr/>
        </p:nvSpPr>
        <p:spPr>
          <a:xfrm>
            <a:off x="6593203" y="5617094"/>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7" name="object 37"/>
          <p:cNvSpPr txBox="1"/>
          <p:nvPr/>
        </p:nvSpPr>
        <p:spPr>
          <a:xfrm>
            <a:off x="4094821" y="5631487"/>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8" name="object 38"/>
          <p:cNvSpPr txBox="1"/>
          <p:nvPr/>
        </p:nvSpPr>
        <p:spPr>
          <a:xfrm>
            <a:off x="1074941" y="5703848"/>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9" name="object 39"/>
          <p:cNvSpPr txBox="1"/>
          <p:nvPr/>
        </p:nvSpPr>
        <p:spPr>
          <a:xfrm>
            <a:off x="1956061" y="4307689"/>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0537-215E-524B-BE02-926FF67C1A8E}"/>
              </a:ext>
            </a:extLst>
          </p:cNvPr>
          <p:cNvSpPr>
            <a:spLocks noGrp="1"/>
          </p:cNvSpPr>
          <p:nvPr>
            <p:ph type="title"/>
          </p:nvPr>
        </p:nvSpPr>
        <p:spPr/>
        <p:txBody>
          <a:bodyPr/>
          <a:lstStyle/>
          <a:p>
            <a:r>
              <a:rPr lang="en-US" dirty="0"/>
              <a:t>Panopto recordings</a:t>
            </a:r>
          </a:p>
        </p:txBody>
      </p:sp>
      <p:sp>
        <p:nvSpPr>
          <p:cNvPr id="3" name="Content Placeholder 2">
            <a:extLst>
              <a:ext uri="{FF2B5EF4-FFF2-40B4-BE49-F238E27FC236}">
                <a16:creationId xmlns:a16="http://schemas.microsoft.com/office/drawing/2014/main" id="{644FDB8D-64B9-6141-AF25-AF15F6538C9D}"/>
              </a:ext>
            </a:extLst>
          </p:cNvPr>
          <p:cNvSpPr>
            <a:spLocks noGrp="1"/>
          </p:cNvSpPr>
          <p:nvPr>
            <p:ph idx="1"/>
          </p:nvPr>
        </p:nvSpPr>
        <p:spPr/>
        <p:txBody>
          <a:bodyPr/>
          <a:lstStyle/>
          <a:p>
            <a:r>
              <a:rPr lang="en-US" dirty="0"/>
              <a:t>We will record all lectures using Panopto – these will include the speaker’s screen and audio.</a:t>
            </a:r>
          </a:p>
          <a:p>
            <a:endParaRPr lang="en-US" dirty="0"/>
          </a:p>
          <a:p>
            <a:r>
              <a:rPr lang="en-US" dirty="0"/>
              <a:t>For virtual lectures (first week), your names / chats and videos are not recorded – even when your videos are turned on!</a:t>
            </a:r>
          </a:p>
          <a:p>
            <a:endParaRPr lang="en-US" dirty="0"/>
          </a:p>
        </p:txBody>
      </p:sp>
    </p:spTree>
    <p:extLst>
      <p:ext uri="{BB962C8B-B14F-4D97-AF65-F5344CB8AC3E}">
        <p14:creationId xmlns:p14="http://schemas.microsoft.com/office/powerpoint/2010/main" val="12460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1311805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DE4-0A6E-CB49-87BE-461BF74112F9}"/>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1F86E30-EC87-5A4D-A6AD-CA341A3F337D}"/>
              </a:ext>
            </a:extLst>
          </p:cNvPr>
          <p:cNvSpPr>
            <a:spLocks noGrp="1"/>
          </p:cNvSpPr>
          <p:nvPr>
            <p:ph idx="1"/>
          </p:nvPr>
        </p:nvSpPr>
        <p:spPr/>
        <p:txBody>
          <a:bodyPr/>
          <a:lstStyle/>
          <a:p>
            <a:pPr marL="0" indent="0" algn="ctr">
              <a:buNone/>
            </a:pPr>
            <a:r>
              <a:rPr lang="en-US" dirty="0"/>
              <a:t>How can we clearly and accurately represent data?</a:t>
            </a:r>
          </a:p>
        </p:txBody>
      </p:sp>
      <p:pic>
        <p:nvPicPr>
          <p:cNvPr id="4" name="Picture 3">
            <a:extLst>
              <a:ext uri="{FF2B5EF4-FFF2-40B4-BE49-F238E27FC236}">
                <a16:creationId xmlns:a16="http://schemas.microsoft.com/office/drawing/2014/main" id="{24465480-6B72-544C-A82F-0E9F61E5AF2A}"/>
              </a:ext>
            </a:extLst>
          </p:cNvPr>
          <p:cNvPicPr>
            <a:picLocks noChangeAspect="1"/>
          </p:cNvPicPr>
          <p:nvPr/>
        </p:nvPicPr>
        <p:blipFill>
          <a:blip r:embed="rId2"/>
          <a:stretch>
            <a:fillRect/>
          </a:stretch>
        </p:blipFill>
        <p:spPr>
          <a:xfrm>
            <a:off x="4631" y="2699456"/>
            <a:ext cx="4571649" cy="2804208"/>
          </a:xfrm>
          <a:prstGeom prst="rect">
            <a:avLst/>
          </a:prstGeom>
        </p:spPr>
      </p:pic>
      <p:pic>
        <p:nvPicPr>
          <p:cNvPr id="5" name="Picture 4">
            <a:extLst>
              <a:ext uri="{FF2B5EF4-FFF2-40B4-BE49-F238E27FC236}">
                <a16:creationId xmlns:a16="http://schemas.microsoft.com/office/drawing/2014/main" id="{13C55791-6C9E-1948-80AC-DBBC887274B4}"/>
              </a:ext>
            </a:extLst>
          </p:cNvPr>
          <p:cNvPicPr>
            <a:picLocks noChangeAspect="1"/>
          </p:cNvPicPr>
          <p:nvPr/>
        </p:nvPicPr>
        <p:blipFill>
          <a:blip r:embed="rId3"/>
          <a:stretch>
            <a:fillRect/>
          </a:stretch>
        </p:blipFill>
        <p:spPr>
          <a:xfrm>
            <a:off x="4419578" y="2718765"/>
            <a:ext cx="4724422" cy="2951566"/>
          </a:xfrm>
          <a:prstGeom prst="rect">
            <a:avLst/>
          </a:prstGeom>
        </p:spPr>
      </p:pic>
    </p:spTree>
    <p:extLst>
      <p:ext uri="{BB962C8B-B14F-4D97-AF65-F5344CB8AC3E}">
        <p14:creationId xmlns:p14="http://schemas.microsoft.com/office/powerpoint/2010/main" val="40832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3055182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dirty="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dirty="0">
              <a:latin typeface="Calibri"/>
              <a:cs typeface="Calibri"/>
            </a:endParaRPr>
          </a:p>
          <a:p>
            <a:pPr>
              <a:lnSpc>
                <a:spcPct val="100000"/>
              </a:lnSpc>
              <a:spcBef>
                <a:spcPts val="45"/>
              </a:spcBef>
              <a:buFont typeface="Arial"/>
              <a:buChar char="•"/>
            </a:pPr>
            <a:endParaRPr sz="4650" dirty="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dirty="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4B-AB2E-9944-AA34-C74F069DDBB8}"/>
              </a:ext>
            </a:extLst>
          </p:cNvPr>
          <p:cNvSpPr>
            <a:spLocks noGrp="1"/>
          </p:cNvSpPr>
          <p:nvPr>
            <p:ph type="title"/>
          </p:nvPr>
        </p:nvSpPr>
        <p:spPr/>
        <p:txBody>
          <a:bodyPr/>
          <a:lstStyle/>
          <a:p>
            <a:r>
              <a:rPr lang="en-US" dirty="0"/>
              <a:t>Meet each other!</a:t>
            </a:r>
          </a:p>
        </p:txBody>
      </p:sp>
      <p:sp>
        <p:nvSpPr>
          <p:cNvPr id="3" name="Content Placeholder 2">
            <a:extLst>
              <a:ext uri="{FF2B5EF4-FFF2-40B4-BE49-F238E27FC236}">
                <a16:creationId xmlns:a16="http://schemas.microsoft.com/office/drawing/2014/main" id="{BD04E490-B532-FA4E-8F03-684712746853}"/>
              </a:ext>
            </a:extLst>
          </p:cNvPr>
          <p:cNvSpPr>
            <a:spLocks noGrp="1"/>
          </p:cNvSpPr>
          <p:nvPr>
            <p:ph idx="1"/>
          </p:nvPr>
        </p:nvSpPr>
        <p:spPr/>
        <p:txBody>
          <a:bodyPr>
            <a:normAutofit/>
          </a:bodyPr>
          <a:lstStyle/>
          <a:p>
            <a:pPr marL="0" indent="0" algn="ctr">
              <a:buNone/>
            </a:pPr>
            <a:r>
              <a:rPr lang="en-US" b="1" dirty="0">
                <a:latin typeface="Lato" panose="020F0502020204030203" pitchFamily="34" charset="77"/>
              </a:rPr>
              <a:t>The best way to learn is from each other! </a:t>
            </a:r>
          </a:p>
          <a:p>
            <a:pPr marL="0" indent="0">
              <a:buNone/>
            </a:pPr>
            <a:r>
              <a:rPr lang="en-US" dirty="0"/>
              <a:t>We will now move you to a breakout room </a:t>
            </a:r>
            <a:r>
              <a:rPr lang="en-US" dirty="0">
                <a:sym typeface="Wingdings" pitchFamily="2" charset="2"/>
              </a:rPr>
              <a:t> </a:t>
            </a:r>
            <a:endParaRPr lang="en-US" dirty="0"/>
          </a:p>
          <a:p>
            <a:pPr marL="527050" indent="-457200">
              <a:tabLst>
                <a:tab pos="755650" algn="l"/>
              </a:tabLst>
            </a:pPr>
            <a:r>
              <a:rPr lang="en-US" sz="2200" spc="-10" dirty="0"/>
              <a:t>Introduce </a:t>
            </a:r>
            <a:r>
              <a:rPr lang="en-US" sz="2200" spc="-15" dirty="0"/>
              <a:t>yourselves </a:t>
            </a:r>
            <a:r>
              <a:rPr lang="en-US" sz="2200" spc="-5" dirty="0"/>
              <a:t>(1</a:t>
            </a:r>
            <a:r>
              <a:rPr lang="en-US" sz="2200" spc="-7" baseline="24509" dirty="0"/>
              <a:t>st </a:t>
            </a:r>
            <a:r>
              <a:rPr lang="en-US" sz="2200" spc="-5" dirty="0"/>
              <a:t>names and</a:t>
            </a:r>
            <a:r>
              <a:rPr lang="en-US" sz="2200" dirty="0"/>
              <a:t> </a:t>
            </a:r>
            <a:r>
              <a:rPr lang="en-US" sz="2200" spc="-10" dirty="0"/>
              <a:t>departments)</a:t>
            </a:r>
            <a:endParaRPr lang="en-US" sz="2200" dirty="0"/>
          </a:p>
          <a:p>
            <a:pPr marL="527050" marR="227329" indent="-457200">
              <a:lnSpc>
                <a:spcPts val="2500"/>
              </a:lnSpc>
              <a:spcBef>
                <a:spcPts val="610"/>
              </a:spcBef>
              <a:tabLst>
                <a:tab pos="755650" algn="l"/>
              </a:tabLst>
            </a:pPr>
            <a:r>
              <a:rPr lang="en-US" sz="2200" spc="-10" dirty="0"/>
              <a:t>Appoint </a:t>
            </a:r>
            <a:r>
              <a:rPr lang="en-US" sz="2200" dirty="0"/>
              <a:t>1 </a:t>
            </a:r>
            <a:r>
              <a:rPr lang="en-US" sz="2200" spc="-15" dirty="0"/>
              <a:t>facilitator </a:t>
            </a:r>
            <a:r>
              <a:rPr lang="en-US" sz="2200" spc="-10" dirty="0"/>
              <a:t>(soonest </a:t>
            </a:r>
            <a:r>
              <a:rPr lang="en-US" sz="2200" spc="-30" dirty="0"/>
              <a:t>birthday, </a:t>
            </a:r>
            <a:r>
              <a:rPr lang="en-US" sz="2200" dirty="0"/>
              <a:t>e.g. </a:t>
            </a:r>
            <a:r>
              <a:rPr lang="en-US" sz="2200" spc="-15" dirty="0"/>
              <a:t>today) </a:t>
            </a:r>
            <a:r>
              <a:rPr lang="en-US" sz="2200" spc="-5" dirty="0"/>
              <a:t>and </a:t>
            </a:r>
            <a:r>
              <a:rPr lang="en-US" sz="2200" dirty="0"/>
              <a:t>1  </a:t>
            </a:r>
            <a:r>
              <a:rPr lang="en-US" sz="2200" spc="-5" dirty="0"/>
              <a:t>scribe </a:t>
            </a:r>
            <a:r>
              <a:rPr lang="en-US" sz="2200" spc="-15" dirty="0"/>
              <a:t>(farthest </a:t>
            </a:r>
            <a:r>
              <a:rPr lang="en-US" sz="2200" spc="-30" dirty="0"/>
              <a:t>birthday, </a:t>
            </a:r>
            <a:r>
              <a:rPr lang="en-US" sz="2200" dirty="0"/>
              <a:t>e.g.,</a:t>
            </a:r>
            <a:r>
              <a:rPr lang="en-US" sz="2200" spc="35" dirty="0"/>
              <a:t> </a:t>
            </a:r>
            <a:r>
              <a:rPr lang="en-US" sz="2200" spc="-20" dirty="0"/>
              <a:t>yesterday)</a:t>
            </a:r>
            <a:endParaRPr lang="en-US" sz="2200" dirty="0"/>
          </a:p>
          <a:p>
            <a:pPr marL="527050" marR="5080" indent="-457200" algn="just">
              <a:lnSpc>
                <a:spcPts val="2500"/>
              </a:lnSpc>
              <a:spcBef>
                <a:spcPts val="600"/>
              </a:spcBef>
              <a:tabLst>
                <a:tab pos="755650" algn="l"/>
              </a:tabLst>
            </a:pPr>
            <a:r>
              <a:rPr lang="en-US" sz="2200" spc="-5" dirty="0"/>
              <a:t>Go </a:t>
            </a:r>
            <a:r>
              <a:rPr lang="en-US" sz="2200" spc="-10" dirty="0"/>
              <a:t>around </a:t>
            </a:r>
            <a:r>
              <a:rPr lang="en-US" sz="2200" spc="-5" dirty="0"/>
              <a:t>the </a:t>
            </a:r>
            <a:r>
              <a:rPr lang="en-US" sz="2200" spc="-10" dirty="0"/>
              <a:t>table, </a:t>
            </a:r>
            <a:r>
              <a:rPr lang="en-US" sz="2200" spc="-5" dirty="0"/>
              <a:t>each </a:t>
            </a:r>
            <a:r>
              <a:rPr lang="en-US" sz="2200" spc="-10" dirty="0"/>
              <a:t>person </a:t>
            </a:r>
            <a:r>
              <a:rPr lang="en-US" sz="2200" spc="-15" dirty="0"/>
              <a:t>answers </a:t>
            </a:r>
            <a:r>
              <a:rPr lang="en-US" sz="2200" spc="-5" dirty="0"/>
              <a:t>each </a:t>
            </a:r>
            <a:r>
              <a:rPr lang="en-US" sz="2200" spc="-10" dirty="0"/>
              <a:t>of the following questions,  </a:t>
            </a:r>
            <a:r>
              <a:rPr lang="en-US" sz="2200" spc="-5" dirty="0"/>
              <a:t>then </a:t>
            </a:r>
            <a:r>
              <a:rPr lang="en-US" sz="2200" spc="-10" dirty="0"/>
              <a:t>move </a:t>
            </a:r>
            <a:r>
              <a:rPr lang="en-US" sz="2200" spc="-15" dirty="0"/>
              <a:t>onto next </a:t>
            </a:r>
            <a:r>
              <a:rPr lang="en-US" sz="2200" spc="-10" dirty="0"/>
              <a:t>question.</a:t>
            </a:r>
            <a:endParaRPr lang="en-US" sz="2200" dirty="0"/>
          </a:p>
          <a:p>
            <a:pPr marL="1384300" lvl="2" indent="-457200">
              <a:spcBef>
                <a:spcPts val="70"/>
              </a:spcBef>
              <a:buFont typeface="+mj-lt"/>
              <a:buAutoNum type="arabicPeriod"/>
              <a:tabLst>
                <a:tab pos="1155065" algn="l"/>
                <a:tab pos="1155700" algn="l"/>
              </a:tabLst>
            </a:pPr>
            <a:r>
              <a:rPr lang="en-US" sz="2000" i="1" dirty="0"/>
              <a:t>What is </a:t>
            </a:r>
            <a:r>
              <a:rPr lang="en-US" sz="2000" i="1" spc="-10" dirty="0"/>
              <a:t>Data </a:t>
            </a:r>
            <a:r>
              <a:rPr lang="en-US" sz="2000" i="1" spc="-5" dirty="0"/>
              <a:t>Science?</a:t>
            </a:r>
            <a:endParaRPr lang="en-US" sz="2000" dirty="0"/>
          </a:p>
          <a:p>
            <a:pPr marL="1384300" lvl="2" indent="-457200">
              <a:buFont typeface="+mj-lt"/>
              <a:buAutoNum type="arabicPeriod"/>
              <a:tabLst>
                <a:tab pos="1155065" algn="l"/>
                <a:tab pos="1155700" algn="l"/>
              </a:tabLst>
            </a:pPr>
            <a:r>
              <a:rPr lang="en-US" sz="2000" i="1" spc="-5" dirty="0"/>
              <a:t>What/who </a:t>
            </a:r>
            <a:r>
              <a:rPr lang="en-US" sz="2000" i="1" dirty="0"/>
              <a:t>is a </a:t>
            </a:r>
            <a:r>
              <a:rPr lang="en-US" sz="2000" i="1" spc="-10" dirty="0"/>
              <a:t>data</a:t>
            </a:r>
            <a:r>
              <a:rPr lang="en-US" sz="2000" i="1" dirty="0"/>
              <a:t> </a:t>
            </a:r>
            <a:r>
              <a:rPr lang="en-US" sz="2000" i="1" spc="-5" dirty="0"/>
              <a:t>scientist?</a:t>
            </a:r>
            <a:endParaRPr lang="en-US" sz="2000" dirty="0"/>
          </a:p>
          <a:p>
            <a:pPr marL="1384300" lvl="2" indent="-457200">
              <a:buFont typeface="+mj-lt"/>
              <a:buAutoNum type="arabicPeriod"/>
              <a:tabLst>
                <a:tab pos="1155065" algn="l"/>
                <a:tab pos="1155700" algn="l"/>
              </a:tabLst>
            </a:pPr>
            <a:r>
              <a:rPr lang="en-US" sz="2000" i="1" spc="-10" dirty="0"/>
              <a:t>Why </a:t>
            </a:r>
            <a:r>
              <a:rPr lang="en-US" sz="2000" i="1" dirty="0"/>
              <a:t>is </a:t>
            </a:r>
            <a:r>
              <a:rPr lang="en-US" sz="2000" i="1" spc="-10" dirty="0"/>
              <a:t>Data </a:t>
            </a:r>
            <a:r>
              <a:rPr lang="en-US" sz="2000" i="1" spc="-5" dirty="0"/>
              <a:t>Science </a:t>
            </a:r>
            <a:r>
              <a:rPr lang="en-US" sz="2000" i="1" dirty="0"/>
              <a:t>a </a:t>
            </a:r>
            <a:r>
              <a:rPr lang="en-US" sz="2000" i="1" spc="-5" dirty="0"/>
              <a:t>thing </a:t>
            </a:r>
            <a:r>
              <a:rPr lang="en-US" sz="2000" i="1" dirty="0"/>
              <a:t>all of a</a:t>
            </a:r>
            <a:r>
              <a:rPr lang="en-US" sz="2000" i="1" spc="15" dirty="0"/>
              <a:t> </a:t>
            </a:r>
            <a:r>
              <a:rPr lang="en-US" sz="2000" i="1" spc="-5" dirty="0"/>
              <a:t>sudden?</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5" dirty="0"/>
              <a:t>broadly, </a:t>
            </a:r>
            <a:r>
              <a:rPr lang="en-US" sz="2000" i="1" dirty="0"/>
              <a:t>in </a:t>
            </a:r>
            <a:r>
              <a:rPr lang="en-US" sz="2000" i="1" spc="-15" dirty="0"/>
              <a:t>my </a:t>
            </a:r>
            <a:r>
              <a:rPr lang="en-US" sz="2000" i="1" spc="-5" dirty="0"/>
              <a:t>field </a:t>
            </a:r>
            <a:r>
              <a:rPr lang="en-US" sz="2000" i="1" dirty="0"/>
              <a:t>of</a:t>
            </a:r>
            <a:r>
              <a:rPr lang="en-US" sz="2000" i="1" spc="75" dirty="0"/>
              <a:t> </a:t>
            </a:r>
            <a:r>
              <a:rPr lang="en-US" sz="2000" i="1" spc="-5" dirty="0"/>
              <a:t>[insert]?</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0" dirty="0"/>
              <a:t>specifically, </a:t>
            </a:r>
            <a:r>
              <a:rPr lang="en-US" sz="2000" i="1" dirty="0"/>
              <a:t>in </a:t>
            </a:r>
            <a:r>
              <a:rPr lang="en-US" sz="2000" i="1" spc="-15" dirty="0"/>
              <a:t>my </a:t>
            </a:r>
            <a:r>
              <a:rPr lang="en-US" sz="2000" i="1" dirty="0"/>
              <a:t>sub-discipline of</a:t>
            </a:r>
            <a:r>
              <a:rPr lang="en-US" sz="2000" i="1" spc="60" dirty="0"/>
              <a:t> </a:t>
            </a:r>
            <a:r>
              <a:rPr lang="en-US" sz="2000" i="1" spc="-5" dirty="0"/>
              <a:t>[insert]?</a:t>
            </a:r>
            <a:endParaRPr lang="en-US" sz="2000" dirty="0"/>
          </a:p>
          <a:p>
            <a:pPr marL="0" indent="0">
              <a:buNone/>
            </a:pPr>
            <a:endParaRPr lang="en-US" dirty="0"/>
          </a:p>
        </p:txBody>
      </p:sp>
    </p:spTree>
    <p:extLst>
      <p:ext uri="{BB962C8B-B14F-4D97-AF65-F5344CB8AC3E}">
        <p14:creationId xmlns:p14="http://schemas.microsoft.com/office/powerpoint/2010/main" val="3456333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123B-521D-DA44-BFE8-8683018842A0}"/>
              </a:ext>
            </a:extLst>
          </p:cNvPr>
          <p:cNvSpPr>
            <a:spLocks noGrp="1"/>
          </p:cNvSpPr>
          <p:nvPr>
            <p:ph type="title"/>
          </p:nvPr>
        </p:nvSpPr>
        <p:spPr/>
        <p:txBody>
          <a:bodyPr/>
          <a:lstStyle/>
          <a:p>
            <a:r>
              <a:rPr lang="en-US" dirty="0"/>
              <a:t>What did you think?</a:t>
            </a:r>
          </a:p>
        </p:txBody>
      </p:sp>
      <p:sp>
        <p:nvSpPr>
          <p:cNvPr id="3" name="Content Placeholder 2">
            <a:extLst>
              <a:ext uri="{FF2B5EF4-FFF2-40B4-BE49-F238E27FC236}">
                <a16:creationId xmlns:a16="http://schemas.microsoft.com/office/drawing/2014/main" id="{4170B7CC-BFDA-A34D-B48B-3EF4B347F9EE}"/>
              </a:ext>
            </a:extLst>
          </p:cNvPr>
          <p:cNvSpPr>
            <a:spLocks noGrp="1"/>
          </p:cNvSpPr>
          <p:nvPr>
            <p:ph idx="1"/>
          </p:nvPr>
        </p:nvSpPr>
        <p:spPr/>
        <p:txBody>
          <a:bodyPr/>
          <a:lstStyle/>
          <a:p>
            <a:pPr marL="0" indent="0" algn="ctr">
              <a:buNone/>
            </a:pPr>
            <a:r>
              <a:rPr lang="en-US" dirty="0"/>
              <a:t>Facilitator &amp; scribe give us your update!</a:t>
            </a:r>
          </a:p>
        </p:txBody>
      </p:sp>
    </p:spTree>
    <p:extLst>
      <p:ext uri="{BB962C8B-B14F-4D97-AF65-F5344CB8AC3E}">
        <p14:creationId xmlns:p14="http://schemas.microsoft.com/office/powerpoint/2010/main" val="2887083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8412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485645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5" dirty="0">
                <a:latin typeface="Lato Heavy" panose="020F0502020204030203" pitchFamily="34" charset="0"/>
                <a:ea typeface="Lato Heavy" panose="020F0502020204030203" pitchFamily="34" charset="0"/>
                <a:cs typeface="Lato Heavy" panose="020F0502020204030203" pitchFamily="34" charset="0"/>
              </a:rPr>
              <a:t>Science</a:t>
            </a:r>
            <a:r>
              <a:rPr sz="2400" b="1" spc="5"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Option</a:t>
            </a:r>
            <a:endParaRPr lang="en-US" sz="2400" b="1" spc="-5" dirty="0">
              <a:latin typeface="Lato Heavy" panose="020F0502020204030203" pitchFamily="34" charset="0"/>
              <a:ea typeface="Lato Heavy" panose="020F0502020204030203" pitchFamily="34" charset="0"/>
              <a:cs typeface="Lato Heavy" panose="020F0502020204030203" pitchFamily="34" charset="0"/>
            </a:endParaRPr>
          </a:p>
          <a:p>
            <a:pPr marL="12700">
              <a:lnSpc>
                <a:spcPct val="100000"/>
              </a:lnSpc>
              <a:spcBef>
                <a:spcPts val="890"/>
              </a:spcBef>
              <a:tabLst>
                <a:tab pos="354965" algn="l"/>
                <a:tab pos="355600" algn="l"/>
              </a:tabLst>
            </a:pPr>
            <a:endParaRPr sz="12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Intensive Research </a:t>
            </a:r>
            <a:r>
              <a:rPr sz="2400" spc="-5" dirty="0">
                <a:latin typeface="Lato" panose="020F0502020204030203" pitchFamily="34" charset="0"/>
                <a:ea typeface="Lato" panose="020F0502020204030203" pitchFamily="34" charset="0"/>
                <a:cs typeface="Lato" panose="020F0502020204030203" pitchFamily="34" charset="0"/>
              </a:rPr>
              <a:t>Enabling </a:t>
            </a:r>
            <a:r>
              <a:rPr sz="2400" spc="-10" dirty="0">
                <a:latin typeface="Lato" panose="020F0502020204030203" pitchFamily="34" charset="0"/>
                <a:ea typeface="Lato" panose="020F0502020204030203" pitchFamily="34" charset="0"/>
                <a:cs typeface="Lato" panose="020F0502020204030203" pitchFamily="34" charset="0"/>
              </a:rPr>
              <a:t>Clean </a:t>
            </a:r>
            <a:r>
              <a:rPr sz="2400" spc="-65" dirty="0">
                <a:latin typeface="Lato" panose="020F0502020204030203" pitchFamily="34" charset="0"/>
                <a:ea typeface="Lato" panose="020F0502020204030203" pitchFamily="34" charset="0"/>
                <a:cs typeface="Lato" panose="020F0502020204030203" pitchFamily="34" charset="0"/>
              </a:rPr>
              <a:t>Tech</a:t>
            </a:r>
            <a:r>
              <a:rPr sz="2400" spc="1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(DIRECT)</a:t>
            </a:r>
            <a:endParaRPr lang="en-US" sz="2400" spc="-10" dirty="0">
              <a:latin typeface="Lato" panose="020F0502020204030203" pitchFamily="34" charset="0"/>
              <a:ea typeface="Lato" panose="020F0502020204030203" pitchFamily="34" charset="0"/>
              <a:cs typeface="Lato" panose="020F0502020204030203" pitchFamily="34" charset="0"/>
            </a:endParaRPr>
          </a:p>
          <a:p>
            <a:pPr marL="12700">
              <a:spcBef>
                <a:spcPts val="695"/>
              </a:spcBef>
              <a:tabLst>
                <a:tab pos="75565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545</a:t>
            </a:r>
            <a:r>
              <a:rPr lang="en-US"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Methods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Clean </a:t>
            </a:r>
            <a:r>
              <a:rPr sz="2400" spc="-10" dirty="0">
                <a:latin typeface="Lato" panose="020F0502020204030203" pitchFamily="34" charset="0"/>
                <a:ea typeface="Lato" panose="020F0502020204030203" pitchFamily="34" charset="0"/>
                <a:cs typeface="Lato" panose="020F0502020204030203" pitchFamily="34" charset="0"/>
              </a:rPr>
              <a:t>Energy</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Research</a:t>
            </a:r>
            <a:endParaRPr lang="en-US" sz="2400" spc="-1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546</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Software </a:t>
            </a:r>
            <a:r>
              <a:rPr sz="2400" spc="-5" dirty="0">
                <a:latin typeface="Lato" panose="020F0502020204030203" pitchFamily="34" charset="0"/>
                <a:ea typeface="Lato" panose="020F0502020204030203" pitchFamily="34" charset="0"/>
                <a:cs typeface="Lato" panose="020F0502020204030203" pitchFamily="34" charset="0"/>
              </a:rPr>
              <a:t>Engineering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2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Scientists</a:t>
            </a:r>
            <a:endParaRPr lang="en-US" sz="2400" spc="-5"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6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547</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Capstone Project </a:t>
            </a:r>
            <a:r>
              <a:rPr sz="2400" dirty="0">
                <a:latin typeface="Lato" panose="020F0502020204030203" pitchFamily="34" charset="0"/>
                <a:ea typeface="Lato" panose="020F0502020204030203" pitchFamily="34" charset="0"/>
                <a:cs typeface="Lato" panose="020F0502020204030203" pitchFamily="34" charset="0"/>
              </a:rPr>
              <a:t>in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1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Science</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375518" y="1362809"/>
            <a:ext cx="6797675" cy="317394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10" dirty="0">
                <a:latin typeface="Lato Heavy" panose="020F0502020204030203" pitchFamily="34" charset="0"/>
                <a:ea typeface="Lato Heavy" panose="020F0502020204030203" pitchFamily="34" charset="0"/>
                <a:cs typeface="Lato Heavy" panose="020F0502020204030203" pitchFamily="34" charset="0"/>
              </a:rPr>
              <a:t>Scientist Office</a:t>
            </a:r>
            <a:r>
              <a:rPr sz="2400" b="1" spc="15" dirty="0">
                <a:latin typeface="Lato Heavy" panose="020F0502020204030203" pitchFamily="34" charset="0"/>
                <a:ea typeface="Lato Heavy" panose="020F0502020204030203" pitchFamily="34" charset="0"/>
                <a:cs typeface="Lato Heavy" panose="020F0502020204030203" pitchFamily="34" charset="0"/>
              </a:rPr>
              <a:t> </a:t>
            </a:r>
            <a:r>
              <a:rPr sz="2400" b="1" spc="-15" dirty="0">
                <a:latin typeface="Lato Heavy" panose="020F0502020204030203" pitchFamily="34" charset="0"/>
                <a:ea typeface="Lato Heavy" panose="020F0502020204030203" pitchFamily="34" charset="0"/>
                <a:cs typeface="Lato Heavy" panose="020F0502020204030203" pitchFamily="34" charset="0"/>
              </a:rPr>
              <a:t>Hours</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10" dirty="0">
                <a:latin typeface="Lato" panose="020F0502020204030203" pitchFamily="34" charset="0"/>
                <a:ea typeface="Lato" panose="020F0502020204030203" pitchFamily="34" charset="0"/>
                <a:cs typeface="Lato" panose="020F0502020204030203" pitchFamily="34" charset="0"/>
              </a:rPr>
              <a:t>Get </a:t>
            </a:r>
            <a:r>
              <a:rPr sz="2400" spc="-5" dirty="0">
                <a:latin typeface="Lato" panose="020F0502020204030203" pitchFamily="34" charset="0"/>
                <a:ea typeface="Lato" panose="020F0502020204030203" pitchFamily="34" charset="0"/>
                <a:cs typeface="Lato" panose="020F0502020204030203" pitchFamily="34" charset="0"/>
              </a:rPr>
              <a:t>help with </a:t>
            </a:r>
            <a:r>
              <a:rPr sz="2400" spc="-15" dirty="0">
                <a:latin typeface="Lato" panose="020F0502020204030203" pitchFamily="34" charset="0"/>
                <a:ea typeface="Lato" panose="020F0502020204030203" pitchFamily="34" charset="0"/>
                <a:cs typeface="Lato" panose="020F0502020204030203" pitchFamily="34" charset="0"/>
              </a:rPr>
              <a:t>your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questions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DF-24CA-AA4D-9249-1B12631AA141}"/>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3449C793-D10E-0E4C-BAB0-9A6467B1ADD7}"/>
              </a:ext>
            </a:extLst>
          </p:cNvPr>
          <p:cNvSpPr>
            <a:spLocks noGrp="1"/>
          </p:cNvSpPr>
          <p:nvPr>
            <p:ph idx="1"/>
          </p:nvPr>
        </p:nvSpPr>
        <p:spPr>
          <a:xfrm>
            <a:off x="457200" y="1664303"/>
            <a:ext cx="8229600" cy="5408010"/>
          </a:xfrm>
        </p:spPr>
        <p:txBody>
          <a:bodyPr>
            <a:normAutofit/>
          </a:bodyPr>
          <a:lstStyle/>
          <a:p>
            <a:pPr marL="0" indent="0" algn="ctr">
              <a:buNone/>
            </a:pPr>
            <a:endParaRPr lang="en-US" dirty="0"/>
          </a:p>
          <a:p>
            <a:pPr marL="0" indent="0" algn="ctr">
              <a:buNone/>
            </a:pPr>
            <a:r>
              <a:rPr lang="en-US" dirty="0"/>
              <a:t>Please </a:t>
            </a:r>
            <a:r>
              <a:rPr lang="en-US" b="1" dirty="0"/>
              <a:t>read and make sure to respect the code of conduct</a:t>
            </a:r>
          </a:p>
          <a:p>
            <a:pPr marL="0" indent="0" algn="ctr">
              <a:buNone/>
            </a:pPr>
            <a:r>
              <a:rPr lang="en-US" dirty="0"/>
              <a:t> </a:t>
            </a:r>
          </a:p>
          <a:p>
            <a:pPr marL="0" indent="0" algn="ctr">
              <a:buNone/>
            </a:pPr>
            <a:r>
              <a:rPr lang="en-US" dirty="0">
                <a:hlinkClick r:id="rId2"/>
              </a:rPr>
              <a:t>https://uwdirect.github.io/code_of_conduct.html</a:t>
            </a:r>
            <a:endParaRPr lang="en-US" dirty="0"/>
          </a:p>
          <a:p>
            <a:pPr marL="0" indent="0" algn="ctr">
              <a:buNone/>
            </a:pPr>
            <a:endParaRPr lang="en-US" dirty="0"/>
          </a:p>
          <a:p>
            <a:pPr marL="0" indent="0" algn="ctr">
              <a:buNone/>
            </a:pPr>
            <a:r>
              <a:rPr lang="en-US" dirty="0"/>
              <a:t>If you find cases where the code of conduct is not being respected, let us know! </a:t>
            </a:r>
          </a:p>
          <a:p>
            <a:pPr marL="0" indent="0" algn="ctr">
              <a:buNone/>
            </a:pPr>
            <a:r>
              <a:rPr lang="en-US" dirty="0"/>
              <a:t>If you do not respect the code of conduct, we may refer to the university for action.</a:t>
            </a:r>
          </a:p>
          <a:p>
            <a:pPr marL="0" indent="0" algn="ctr">
              <a:buNone/>
            </a:pPr>
            <a:endParaRPr lang="en-US" dirty="0"/>
          </a:p>
          <a:p>
            <a:pPr>
              <a:buFont typeface="Arial" panose="020B0604020202020204" pitchFamily="34" charset="0"/>
              <a:buChar char="•"/>
            </a:pPr>
            <a:endParaRPr lang="en-US" dirty="0"/>
          </a:p>
          <a:p>
            <a:pPr marL="0" indent="0" algn="ctr">
              <a:buNone/>
            </a:pPr>
            <a:endParaRPr lang="en-US" dirty="0"/>
          </a:p>
        </p:txBody>
      </p:sp>
    </p:spTree>
    <p:extLst>
      <p:ext uri="{BB962C8B-B14F-4D97-AF65-F5344CB8AC3E}">
        <p14:creationId xmlns:p14="http://schemas.microsoft.com/office/powerpoint/2010/main" val="693721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088222"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42302"/>
            <a:ext cx="7693659" cy="5068054"/>
          </a:xfrm>
          <a:prstGeom prst="rect">
            <a:avLst/>
          </a:prstGeom>
        </p:spPr>
        <p:txBody>
          <a:bodyPr vert="horz" wrap="square" lIns="0" tIns="109220" rIns="0" bIns="0" rtlCol="0">
            <a:spAutoFit/>
          </a:bodyPr>
          <a:lstStyle/>
          <a:p>
            <a:pPr marL="12700" algn="ctr">
              <a:lnSpc>
                <a:spcPct val="100000"/>
              </a:lnSpc>
              <a:spcBef>
                <a:spcPts val="860"/>
              </a:spcBef>
              <a:tabLst>
                <a:tab pos="354965" algn="l"/>
                <a:tab pos="355600" algn="l"/>
              </a:tabLst>
            </a:pPr>
            <a:r>
              <a:rPr sz="2400" b="1" spc="-5" dirty="0">
                <a:latin typeface="Lato" panose="020F0502020204030203" pitchFamily="34" charset="0"/>
                <a:ea typeface="Lato" panose="020F0502020204030203" pitchFamily="34" charset="0"/>
                <a:cs typeface="Lato" panose="020F0502020204030203" pitchFamily="34" charset="0"/>
              </a:rPr>
              <a:t>Quick </a:t>
            </a:r>
            <a:r>
              <a:rPr sz="2400" b="1" dirty="0">
                <a:latin typeface="Lato" panose="020F0502020204030203" pitchFamily="34" charset="0"/>
                <a:ea typeface="Lato" panose="020F0502020204030203" pitchFamily="34" charset="0"/>
                <a:cs typeface="Lato" panose="020F0502020204030203" pitchFamily="34" charset="0"/>
              </a:rPr>
              <a:t>in </a:t>
            </a:r>
            <a:r>
              <a:rPr sz="2400" b="1" spc="-5" dirty="0">
                <a:latin typeface="Lato" panose="020F0502020204030203" pitchFamily="34" charset="0"/>
                <a:ea typeface="Lato" panose="020F0502020204030203" pitchFamily="34" charset="0"/>
                <a:cs typeface="Lato" panose="020F0502020204030203" pitchFamily="34" charset="0"/>
              </a:rPr>
              <a:t>class</a:t>
            </a:r>
            <a:r>
              <a:rPr sz="2400" b="1" dirty="0">
                <a:latin typeface="Lato" panose="020F0502020204030203" pitchFamily="34" charset="0"/>
                <a:ea typeface="Lato" panose="020F0502020204030203" pitchFamily="34" charset="0"/>
                <a:cs typeface="Lato" panose="020F0502020204030203" pitchFamily="34" charset="0"/>
              </a:rPr>
              <a:t> </a:t>
            </a:r>
            <a:r>
              <a:rPr sz="2400" b="1" spc="-30" dirty="0">
                <a:latin typeface="Lato" panose="020F0502020204030203" pitchFamily="34" charset="0"/>
                <a:ea typeface="Lato" panose="020F0502020204030203" pitchFamily="34" charset="0"/>
                <a:cs typeface="Lato" panose="020F0502020204030203" pitchFamily="34" charset="0"/>
              </a:rPr>
              <a:t>exercise</a:t>
            </a:r>
            <a:endParaRPr sz="2400" b="1" dirty="0">
              <a:latin typeface="Lato" panose="020F0502020204030203" pitchFamily="34" charset="0"/>
              <a:ea typeface="Lato" panose="020F0502020204030203" pitchFamily="34" charset="0"/>
              <a:cs typeface="Lato" panose="020F0502020204030203" pitchFamily="34" charset="0"/>
            </a:endParaRPr>
          </a:p>
          <a:p>
            <a:pPr marL="12700" marR="74295">
              <a:lnSpc>
                <a:spcPct val="100000"/>
              </a:lnSpc>
              <a:spcBef>
                <a:spcPts val="760"/>
              </a:spcBef>
              <a:tabLst>
                <a:tab pos="354965" algn="l"/>
                <a:tab pos="355600" algn="l"/>
                <a:tab pos="1607820" algn="l"/>
              </a:tabLst>
            </a:pPr>
            <a:r>
              <a:rPr sz="2400" spc="-5" dirty="0">
                <a:latin typeface="Lato" panose="020F0502020204030203" pitchFamily="34" charset="0"/>
                <a:ea typeface="Lato" panose="020F0502020204030203" pitchFamily="34" charset="0"/>
                <a:cs typeface="Lato" panose="020F0502020204030203" pitchFamily="34" charset="0"/>
              </a:rPr>
              <a:t>Alone:</a:t>
            </a:r>
            <a:r>
              <a:rPr lang="en-US" sz="2400" spc="-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Define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by </a:t>
            </a:r>
            <a:r>
              <a:rPr sz="2400" spc="-10" dirty="0">
                <a:latin typeface="Lato" panose="020F0502020204030203" pitchFamily="34" charset="0"/>
                <a:ea typeface="Lato" panose="020F0502020204030203" pitchFamily="34" charset="0"/>
                <a:cs typeface="Lato" panose="020F0502020204030203" pitchFamily="34" charset="0"/>
              </a:rPr>
              <a:t>answering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many </a:t>
            </a:r>
            <a:r>
              <a:rPr sz="2400" spc="-5" dirty="0">
                <a:latin typeface="Lato" panose="020F0502020204030203" pitchFamily="34" charset="0"/>
                <a:ea typeface="Lato" panose="020F0502020204030203" pitchFamily="34" charset="0"/>
                <a:cs typeface="Lato" panose="020F0502020204030203" pitchFamily="34" charset="0"/>
              </a:rPr>
              <a:t>of </a:t>
            </a:r>
            <a:r>
              <a:rPr sz="2400"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following questions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can (write </a:t>
            </a:r>
            <a:r>
              <a:rPr sz="2400" dirty="0">
                <a:latin typeface="Lato" panose="020F0502020204030203" pitchFamily="34" charset="0"/>
                <a:ea typeface="Lato" panose="020F0502020204030203" pitchFamily="34" charset="0"/>
                <a:cs typeface="Lato" panose="020F0502020204030203" pitchFamily="34" charset="0"/>
              </a:rPr>
              <a:t>or type </a:t>
            </a:r>
            <a:r>
              <a:rPr sz="2400" spc="-10" dirty="0">
                <a:latin typeface="Lato" panose="020F0502020204030203" pitchFamily="34" charset="0"/>
                <a:ea typeface="Lato" panose="020F0502020204030203" pitchFamily="34" charset="0"/>
                <a:cs typeface="Lato" panose="020F0502020204030203" pitchFamily="34" charset="0"/>
              </a:rPr>
              <a:t>your</a:t>
            </a:r>
            <a:r>
              <a:rPr sz="2400" spc="-2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answer)</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509"/>
              </a:spcBef>
              <a:buFont typeface="Arial"/>
              <a:buChar char="–"/>
              <a:tabLst>
                <a:tab pos="755015" algn="l"/>
                <a:tab pos="755650" algn="l"/>
              </a:tabLst>
            </a:pPr>
            <a:r>
              <a:rPr sz="2200" spc="-10" dirty="0">
                <a:latin typeface="Lato" panose="020F0502020204030203" pitchFamily="34" charset="0"/>
                <a:ea typeface="Lato" panose="020F0502020204030203" pitchFamily="34" charset="0"/>
                <a:cs typeface="Lato" panose="020F0502020204030203" pitchFamily="34" charset="0"/>
              </a:rPr>
              <a:t>What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Science?</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5" dirty="0">
                <a:latin typeface="Lato" panose="020F0502020204030203" pitchFamily="34" charset="0"/>
                <a:ea typeface="Lato" panose="020F0502020204030203" pitchFamily="34" charset="0"/>
                <a:cs typeface="Lato" panose="020F0502020204030203" pitchFamily="34" charset="0"/>
              </a:rPr>
              <a:t>What/who is </a:t>
            </a:r>
            <a:r>
              <a:rPr sz="2200" dirty="0">
                <a:latin typeface="Lato" panose="020F0502020204030203" pitchFamily="34" charset="0"/>
                <a:ea typeface="Lato" panose="020F0502020204030203" pitchFamily="34" charset="0"/>
                <a:cs typeface="Lato" panose="020F0502020204030203" pitchFamily="34" charset="0"/>
              </a:rPr>
              <a:t>a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scientist?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dirty="0">
                <a:latin typeface="Lato" panose="020F0502020204030203" pitchFamily="34" charset="0"/>
                <a:ea typeface="Lato" panose="020F0502020204030203" pitchFamily="34" charset="0"/>
                <a:cs typeface="Lato" panose="020F0502020204030203" pitchFamily="34" charset="0"/>
              </a:rPr>
              <a:t>a </a:t>
            </a:r>
            <a:r>
              <a:rPr sz="2200" spc="-5" dirty="0">
                <a:latin typeface="Lato" panose="020F0502020204030203" pitchFamily="34" charset="0"/>
                <a:ea typeface="Lato" panose="020F0502020204030203" pitchFamily="34" charset="0"/>
                <a:cs typeface="Lato" panose="020F0502020204030203" pitchFamily="34" charset="0"/>
              </a:rPr>
              <a:t>thing all </a:t>
            </a:r>
            <a:r>
              <a:rPr sz="2200" dirty="0">
                <a:latin typeface="Lato" panose="020F0502020204030203" pitchFamily="34" charset="0"/>
                <a:ea typeface="Lato" panose="020F0502020204030203" pitchFamily="34" charset="0"/>
                <a:cs typeface="Lato" panose="020F0502020204030203" pitchFamily="34" charset="0"/>
              </a:rPr>
              <a:t>of a</a:t>
            </a:r>
            <a:r>
              <a:rPr sz="2200" spc="5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sudden?</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25" dirty="0">
                <a:latin typeface="Lato" panose="020F0502020204030203" pitchFamily="34" charset="0"/>
                <a:ea typeface="Lato" panose="020F0502020204030203" pitchFamily="34" charset="0"/>
                <a:cs typeface="Lato" panose="020F0502020204030203" pitchFamily="34" charset="0"/>
              </a:rPr>
              <a:t>broadly,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field </a:t>
            </a:r>
            <a:r>
              <a:rPr sz="2200" dirty="0">
                <a:latin typeface="Lato" panose="020F0502020204030203" pitchFamily="34" charset="0"/>
                <a:ea typeface="Lato" panose="020F0502020204030203" pitchFamily="34" charset="0"/>
                <a:cs typeface="Lato" panose="020F0502020204030203" pitchFamily="34" charset="0"/>
              </a:rPr>
              <a:t>of</a:t>
            </a:r>
            <a:r>
              <a:rPr sz="2200" spc="16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09"/>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15" dirty="0">
                <a:latin typeface="Lato" panose="020F0502020204030203" pitchFamily="34" charset="0"/>
                <a:ea typeface="Lato" panose="020F0502020204030203" pitchFamily="34" charset="0"/>
                <a:cs typeface="Lato" panose="020F0502020204030203" pitchFamily="34" charset="0"/>
              </a:rPr>
              <a:t>specifically,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sub-discipline </a:t>
            </a:r>
            <a:r>
              <a:rPr sz="2200" dirty="0">
                <a:latin typeface="Lato" panose="020F0502020204030203" pitchFamily="34" charset="0"/>
                <a:ea typeface="Lato" panose="020F0502020204030203" pitchFamily="34" charset="0"/>
                <a:cs typeface="Lato" panose="020F0502020204030203" pitchFamily="34" charset="0"/>
              </a:rPr>
              <a:t>of</a:t>
            </a:r>
            <a:r>
              <a:rPr sz="2200" spc="18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lvl="1">
              <a:lnSpc>
                <a:spcPct val="100000"/>
              </a:lnSpc>
              <a:spcBef>
                <a:spcPts val="25"/>
              </a:spcBef>
              <a:buFont typeface="Arial"/>
              <a:buChar char="–"/>
            </a:pPr>
            <a:endParaRPr sz="24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400" dirty="0">
                <a:latin typeface="Lato" panose="020F0502020204030203" pitchFamily="34" charset="0"/>
                <a:ea typeface="Lato" panose="020F0502020204030203" pitchFamily="34" charset="0"/>
                <a:cs typeface="Lato" panose="020F0502020204030203" pitchFamily="34" charset="0"/>
              </a:rPr>
              <a:t>~5 min </a:t>
            </a:r>
            <a:r>
              <a:rPr sz="2400" spc="-5" dirty="0">
                <a:latin typeface="Lato" panose="020F0502020204030203" pitchFamily="34" charset="0"/>
                <a:ea typeface="Lato" panose="020F0502020204030203" pitchFamily="34" charset="0"/>
                <a:cs typeface="Lato" panose="020F0502020204030203" pitchFamily="34" charset="0"/>
              </a:rPr>
              <a:t>working alone </a:t>
            </a:r>
            <a:r>
              <a:rPr sz="240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take </a:t>
            </a:r>
            <a:r>
              <a:rPr sz="2400" spc="-5" dirty="0">
                <a:latin typeface="Lato" panose="020F0502020204030203" pitchFamily="34" charset="0"/>
                <a:ea typeface="Lato" panose="020F0502020204030203" pitchFamily="34" charset="0"/>
                <a:cs typeface="Lato" panose="020F0502020204030203" pitchFamily="34" charset="0"/>
              </a:rPr>
              <a:t>some</a:t>
            </a:r>
            <a:r>
              <a:rPr sz="2400" spc="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notes!</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E975-2A80-974C-BCFC-ADA706C0EAB3}"/>
              </a:ext>
            </a:extLst>
          </p:cNvPr>
          <p:cNvSpPr>
            <a:spLocks noGrp="1"/>
          </p:cNvSpPr>
          <p:nvPr>
            <p:ph type="title"/>
          </p:nvPr>
        </p:nvSpPr>
        <p:spPr/>
        <p:txBody>
          <a:bodyPr/>
          <a:lstStyle/>
          <a:p>
            <a:r>
              <a:rPr lang="en-US" dirty="0"/>
              <a:t>Zoom chat your responses</a:t>
            </a:r>
          </a:p>
        </p:txBody>
      </p:sp>
      <p:sp>
        <p:nvSpPr>
          <p:cNvPr id="3" name="Content Placeholder 2">
            <a:extLst>
              <a:ext uri="{FF2B5EF4-FFF2-40B4-BE49-F238E27FC236}">
                <a16:creationId xmlns:a16="http://schemas.microsoft.com/office/drawing/2014/main" id="{7CAD75F5-CAB2-4849-AA83-BE4EA81F6AAD}"/>
              </a:ext>
            </a:extLst>
          </p:cNvPr>
          <p:cNvSpPr>
            <a:spLocks noGrp="1"/>
          </p:cNvSpPr>
          <p:nvPr>
            <p:ph idx="1"/>
          </p:nvPr>
        </p:nvSpPr>
        <p:spPr/>
        <p:txBody>
          <a:bodyPr/>
          <a:lstStyle/>
          <a:p>
            <a:pPr marL="0" indent="0">
              <a:buNone/>
            </a:pPr>
            <a:r>
              <a:rPr lang="en-US" dirty="0"/>
              <a:t>After 5min we will ask you to write some responses to each question and share them with others </a:t>
            </a:r>
          </a:p>
        </p:txBody>
      </p:sp>
    </p:spTree>
    <p:extLst>
      <p:ext uri="{BB962C8B-B14F-4D97-AF65-F5344CB8AC3E}">
        <p14:creationId xmlns:p14="http://schemas.microsoft.com/office/powerpoint/2010/main" val="1268812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8" name="Picture 47">
            <a:extLst>
              <a:ext uri="{FF2B5EF4-FFF2-40B4-BE49-F238E27FC236}">
                <a16:creationId xmlns:a16="http://schemas.microsoft.com/office/drawing/2014/main" id="{F10A36A4-9907-4981-8F56-05DF79727128}"/>
              </a:ext>
            </a:extLst>
          </p:cNvPr>
          <p:cNvPicPr>
            <a:picLocks noChangeAspect="1"/>
          </p:cNvPicPr>
          <p:nvPr/>
        </p:nvPicPr>
        <p:blipFill>
          <a:blip r:embed="rId3"/>
          <a:stretch>
            <a:fillRect/>
          </a:stretch>
        </p:blipFill>
        <p:spPr>
          <a:xfrm>
            <a:off x="457200" y="2647951"/>
            <a:ext cx="8013944" cy="3489059"/>
          </a:xfrm>
          <a:prstGeom prst="rect">
            <a:avLst/>
          </a:prstGeom>
        </p:spPr>
      </p:pic>
      <p:sp>
        <p:nvSpPr>
          <p:cNvPr id="7" name="object 6">
            <a:extLst>
              <a:ext uri="{FF2B5EF4-FFF2-40B4-BE49-F238E27FC236}">
                <a16:creationId xmlns:a16="http://schemas.microsoft.com/office/drawing/2014/main" id="{12420102-D9A2-4ECA-B030-D8EC31B1041F}"/>
              </a:ext>
            </a:extLst>
          </p:cNvPr>
          <p:cNvSpPr txBox="1"/>
          <p:nvPr/>
        </p:nvSpPr>
        <p:spPr>
          <a:xfrm>
            <a:off x="414405" y="1507188"/>
            <a:ext cx="8229600"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Clustering: </a:t>
            </a:r>
            <a:r>
              <a:rPr sz="3200" spc="-10" dirty="0">
                <a:latin typeface="Lato" panose="020F0502020204030203" pitchFamily="34" charset="0"/>
                <a:ea typeface="Lato" panose="020F0502020204030203" pitchFamily="34" charset="0"/>
                <a:cs typeface="Lato" panose="020F0502020204030203" pitchFamily="34" charset="0"/>
              </a:rPr>
              <a:t>Classification</a:t>
            </a:r>
            <a:r>
              <a:rPr lang="en-US" sz="32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72103633-BB35-4C54-9A7A-EC8C0F2B2F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28" name="Picture 4" descr="Image result for Fumio ohuchi uw">
            <a:extLst>
              <a:ext uri="{FF2B5EF4-FFF2-40B4-BE49-F238E27FC236}">
                <a16:creationId xmlns:a16="http://schemas.microsoft.com/office/drawing/2014/main" id="{FA66072A-2F37-4150-B7C6-89292B898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12F235-1688-44AA-92A2-C55D4DE7C574}"/>
              </a:ext>
            </a:extLst>
          </p:cNvPr>
          <p:cNvSpPr/>
          <p:nvPr/>
        </p:nvSpPr>
        <p:spPr>
          <a:xfrm>
            <a:off x="5048783" y="6211669"/>
            <a:ext cx="2101857" cy="646331"/>
          </a:xfrm>
          <a:prstGeom prst="rect">
            <a:avLst/>
          </a:prstGeom>
        </p:spPr>
        <p:txBody>
          <a:bodyPr wrap="none">
            <a:spAutoFit/>
          </a:bodyPr>
          <a:lstStyle/>
          <a:p>
            <a:r>
              <a:rPr lang="en-US" dirty="0"/>
              <a:t>Jimin Qian (MSE)</a:t>
            </a:r>
          </a:p>
          <a:p>
            <a:r>
              <a:rPr lang="en-US" dirty="0"/>
              <a:t>Fumio Ohuchi (MSE)</a:t>
            </a:r>
          </a:p>
        </p:txBody>
      </p:sp>
      <p:sp>
        <p:nvSpPr>
          <p:cNvPr id="8" name="Rectangle 7">
            <a:extLst>
              <a:ext uri="{FF2B5EF4-FFF2-40B4-BE49-F238E27FC236}">
                <a16:creationId xmlns:a16="http://schemas.microsoft.com/office/drawing/2014/main" id="{8E9BE53D-5D6B-4CFE-9BEB-1987E1313B27}"/>
              </a:ext>
            </a:extLst>
          </p:cNvPr>
          <p:cNvSpPr/>
          <p:nvPr/>
        </p:nvSpPr>
        <p:spPr>
          <a:xfrm>
            <a:off x="1333759" y="6340932"/>
            <a:ext cx="3659335" cy="369332"/>
          </a:xfrm>
          <a:prstGeom prst="rect">
            <a:avLst/>
          </a:prstGeom>
        </p:spPr>
        <p:txBody>
          <a:bodyPr wrap="none">
            <a:spAutoFit/>
          </a:bodyPr>
          <a:lstStyle/>
          <a:p>
            <a:r>
              <a:rPr lang="en-US" dirty="0"/>
              <a:t>Results in Materials 4, 100020 (2019)</a:t>
            </a:r>
          </a:p>
        </p:txBody>
      </p:sp>
    </p:spTree>
    <p:extLst>
      <p:ext uri="{BB962C8B-B14F-4D97-AF65-F5344CB8AC3E}">
        <p14:creationId xmlns:p14="http://schemas.microsoft.com/office/powerpoint/2010/main" val="2744636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27216" y="464312"/>
            <a:ext cx="2890520" cy="695960"/>
          </a:xfrm>
          <a:prstGeom prst="rect">
            <a:avLst/>
          </a:prstGeom>
        </p:spPr>
        <p:txBody>
          <a:bodyPr vert="horz" wrap="square" lIns="0" tIns="12700" rIns="0" bIns="0" rtlCol="0">
            <a:spAutoFit/>
          </a:bodyPr>
          <a:lstStyle/>
          <a:p>
            <a:pPr marL="12700">
              <a:lnSpc>
                <a:spcPct val="100000"/>
              </a:lnSpc>
              <a:spcBef>
                <a:spcPts val="100"/>
              </a:spcBef>
            </a:pPr>
            <a:r>
              <a:rPr spc="-10" dirty="0"/>
              <a:t>Visualization</a:t>
            </a:r>
          </a:p>
        </p:txBody>
      </p:sp>
      <p:sp>
        <p:nvSpPr>
          <p:cNvPr id="4" name="object 4"/>
          <p:cNvSpPr txBox="1"/>
          <p:nvPr/>
        </p:nvSpPr>
        <p:spPr>
          <a:xfrm>
            <a:off x="535940" y="1607820"/>
            <a:ext cx="7724140" cy="997709"/>
          </a:xfrm>
          <a:prstGeom prst="rect">
            <a:avLst/>
          </a:prstGeom>
        </p:spPr>
        <p:txBody>
          <a:bodyPr vert="horz" wrap="square" lIns="0" tIns="12700" rIns="0" bIns="0" rtlCol="0">
            <a:spAutoFit/>
          </a:bodyPr>
          <a:lstStyle/>
          <a:p>
            <a:pPr marL="355600" marR="128905" indent="-342900">
              <a:lnSpc>
                <a:spcPct val="100000"/>
              </a:lnSpc>
              <a:spcBef>
                <a:spcPts val="100"/>
              </a:spcBef>
              <a:buFont typeface="Arial"/>
              <a:buChar char="•"/>
              <a:tabLst>
                <a:tab pos="354965" algn="l"/>
                <a:tab pos="355600" algn="l"/>
              </a:tabLst>
            </a:pPr>
            <a:r>
              <a:rPr sz="3200" spc="-5" dirty="0">
                <a:latin typeface="Calibri"/>
                <a:cs typeface="Calibri"/>
              </a:rPr>
              <a:t>How </a:t>
            </a:r>
            <a:r>
              <a:rPr sz="3200" spc="-10" dirty="0">
                <a:latin typeface="Calibri"/>
                <a:cs typeface="Calibri"/>
              </a:rPr>
              <a:t>can </a:t>
            </a:r>
            <a:r>
              <a:rPr sz="3200" spc="-15" dirty="0">
                <a:latin typeface="Calibri"/>
                <a:cs typeface="Calibri"/>
              </a:rPr>
              <a:t>you </a:t>
            </a:r>
            <a:r>
              <a:rPr sz="3200" spc="-25" dirty="0">
                <a:latin typeface="Calibri"/>
                <a:cs typeface="Calibri"/>
              </a:rPr>
              <a:t>convey </a:t>
            </a:r>
            <a:r>
              <a:rPr sz="3200" dirty="0">
                <a:latin typeface="Calibri"/>
                <a:cs typeface="Calibri"/>
              </a:rPr>
              <a:t>a </a:t>
            </a:r>
            <a:r>
              <a:rPr sz="3200" spc="-15" dirty="0">
                <a:latin typeface="Calibri"/>
                <a:cs typeface="Calibri"/>
              </a:rPr>
              <a:t>complex </a:t>
            </a:r>
            <a:r>
              <a:rPr sz="3200" spc="-10" dirty="0">
                <a:latin typeface="Calibri"/>
                <a:cs typeface="Calibri"/>
              </a:rPr>
              <a:t>multivariate  </a:t>
            </a:r>
            <a:r>
              <a:rPr sz="3200" spc="-20" dirty="0">
                <a:latin typeface="Calibri"/>
                <a:cs typeface="Calibri"/>
              </a:rPr>
              <a:t>data </a:t>
            </a:r>
            <a:r>
              <a:rPr sz="3200" spc="-10" dirty="0">
                <a:latin typeface="Calibri"/>
                <a:cs typeface="Calibri"/>
              </a:rPr>
              <a:t>set </a:t>
            </a:r>
            <a:r>
              <a:rPr sz="3200" spc="-15" dirty="0">
                <a:latin typeface="Calibri"/>
                <a:cs typeface="Calibri"/>
              </a:rPr>
              <a:t>to </a:t>
            </a:r>
            <a:r>
              <a:rPr sz="3200" spc="-25" dirty="0">
                <a:latin typeface="Calibri"/>
                <a:cs typeface="Calibri"/>
              </a:rPr>
              <a:t>stakeholders </a:t>
            </a:r>
            <a:r>
              <a:rPr sz="3200" dirty="0">
                <a:latin typeface="Calibri"/>
                <a:cs typeface="Calibri"/>
              </a:rPr>
              <a:t>&amp;</a:t>
            </a:r>
            <a:r>
              <a:rPr sz="3200" spc="60" dirty="0">
                <a:latin typeface="Calibri"/>
                <a:cs typeface="Calibri"/>
              </a:rPr>
              <a:t> </a:t>
            </a:r>
            <a:r>
              <a:rPr sz="3200" spc="-15" dirty="0">
                <a:latin typeface="Calibri"/>
                <a:cs typeface="Calibri"/>
              </a:rPr>
              <a:t>peers?</a:t>
            </a:r>
            <a:endParaRPr sz="3200" dirty="0">
              <a:latin typeface="Calibri"/>
              <a:cs typeface="Calibri"/>
            </a:endParaRPr>
          </a:p>
        </p:txBody>
      </p:sp>
      <p:pic>
        <p:nvPicPr>
          <p:cNvPr id="5122" name="Picture 2" descr="Figure 2">
            <a:extLst>
              <a:ext uri="{FF2B5EF4-FFF2-40B4-BE49-F238E27FC236}">
                <a16:creationId xmlns:a16="http://schemas.microsoft.com/office/drawing/2014/main" id="{70E5D768-3FB1-4130-ACC6-15EB9477E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68" r="35924" b="33562"/>
          <a:stretch/>
        </p:blipFill>
        <p:spPr bwMode="auto">
          <a:xfrm>
            <a:off x="3020151" y="3225284"/>
            <a:ext cx="5995169" cy="26951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1">
            <a:extLst>
              <a:ext uri="{FF2B5EF4-FFF2-40B4-BE49-F238E27FC236}">
                <a16:creationId xmlns:a16="http://schemas.microsoft.com/office/drawing/2014/main" id="{2C20F3DE-EC63-4EC5-BE89-D708858DE8BB}"/>
              </a:ext>
            </a:extLst>
          </p:cNvPr>
          <p:cNvPicPr>
            <a:picLocks noChangeAspect="1"/>
          </p:cNvPicPr>
          <p:nvPr/>
        </p:nvPicPr>
        <p:blipFill>
          <a:blip r:embed="rId4"/>
          <a:stretch>
            <a:fillRect/>
          </a:stretch>
        </p:blipFill>
        <p:spPr>
          <a:xfrm>
            <a:off x="188657" y="3666887"/>
            <a:ext cx="2178050" cy="1847772"/>
          </a:xfrm>
          <a:prstGeom prst="rect">
            <a:avLst/>
          </a:prstGeom>
        </p:spPr>
      </p:pic>
      <p:sp>
        <p:nvSpPr>
          <p:cNvPr id="7" name="椭圆 13">
            <a:extLst>
              <a:ext uri="{FF2B5EF4-FFF2-40B4-BE49-F238E27FC236}">
                <a16:creationId xmlns:a16="http://schemas.microsoft.com/office/drawing/2014/main" id="{D42597E7-F708-46A5-96FB-E63B4C05A138}"/>
              </a:ext>
            </a:extLst>
          </p:cNvPr>
          <p:cNvSpPr/>
          <p:nvPr/>
        </p:nvSpPr>
        <p:spPr>
          <a:xfrm rot="20456813">
            <a:off x="1233724" y="4821119"/>
            <a:ext cx="935038" cy="452438"/>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A7EA7-857F-4661-BF11-6BDE70DE017B}"/>
              </a:ext>
            </a:extLst>
          </p:cNvPr>
          <p:cNvSpPr/>
          <p:nvPr/>
        </p:nvSpPr>
        <p:spPr>
          <a:xfrm>
            <a:off x="1185488" y="2848766"/>
            <a:ext cx="7331109" cy="369332"/>
          </a:xfrm>
          <a:prstGeom prst="rect">
            <a:avLst/>
          </a:prstGeom>
        </p:spPr>
        <p:txBody>
          <a:bodyPr wrap="none">
            <a:spAutoFit/>
          </a:bodyPr>
          <a:lstStyle/>
          <a:p>
            <a:r>
              <a:rPr lang="en-US" spc="-25" dirty="0">
                <a:cs typeface="Calibri"/>
              </a:rPr>
              <a:t>Mapping 4-component array defined on the surface of 2 torus to 2D vector plot</a:t>
            </a:r>
            <a:endParaRPr lang="en-US" dirty="0"/>
          </a:p>
        </p:txBody>
      </p:sp>
      <p:sp>
        <p:nvSpPr>
          <p:cNvPr id="11" name="Rectangle 10">
            <a:extLst>
              <a:ext uri="{FF2B5EF4-FFF2-40B4-BE49-F238E27FC236}">
                <a16:creationId xmlns:a16="http://schemas.microsoft.com/office/drawing/2014/main" id="{0490334D-0817-45BA-BB1A-25798665D5CB}"/>
              </a:ext>
            </a:extLst>
          </p:cNvPr>
          <p:cNvSpPr/>
          <p:nvPr/>
        </p:nvSpPr>
        <p:spPr>
          <a:xfrm>
            <a:off x="5304884" y="6273514"/>
            <a:ext cx="3211713" cy="369332"/>
          </a:xfrm>
          <a:prstGeom prst="rect">
            <a:avLst/>
          </a:prstGeom>
        </p:spPr>
        <p:txBody>
          <a:bodyPr wrap="none">
            <a:spAutoFit/>
          </a:bodyPr>
          <a:lstStyle/>
          <a:p>
            <a:r>
              <a:rPr lang="en-US" dirty="0"/>
              <a:t>Ref: Phys. Rev. Lett. 120, 087402</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 name="Picture 3">
            <a:extLst>
              <a:ext uri="{FF2B5EF4-FFF2-40B4-BE49-F238E27FC236}">
                <a16:creationId xmlns:a16="http://schemas.microsoft.com/office/drawing/2014/main" id="{D819922B-4806-4940-B61F-C1E097B1B4CF}"/>
              </a:ext>
            </a:extLst>
          </p:cNvPr>
          <p:cNvPicPr>
            <a:picLocks noChangeAspect="1"/>
          </p:cNvPicPr>
          <p:nvPr/>
        </p:nvPicPr>
        <p:blipFill>
          <a:blip r:embed="rId2"/>
          <a:stretch>
            <a:fillRect/>
          </a:stretch>
        </p:blipFill>
        <p:spPr>
          <a:xfrm>
            <a:off x="0" y="2647951"/>
            <a:ext cx="9144000" cy="4426060"/>
          </a:xfrm>
          <a:prstGeom prst="rect">
            <a:avLst/>
          </a:prstGeom>
        </p:spPr>
      </p:pic>
      <p:sp>
        <p:nvSpPr>
          <p:cNvPr id="12" name="object 6">
            <a:extLst>
              <a:ext uri="{FF2B5EF4-FFF2-40B4-BE49-F238E27FC236}">
                <a16:creationId xmlns:a16="http://schemas.microsoft.com/office/drawing/2014/main" id="{E44AA8BB-F91B-4D77-A7C2-CAD6DCCE050E}"/>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47628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grpSp>
        <p:nvGrpSpPr>
          <p:cNvPr id="7" name="Group 6">
            <a:extLst>
              <a:ext uri="{FF2B5EF4-FFF2-40B4-BE49-F238E27FC236}">
                <a16:creationId xmlns:a16="http://schemas.microsoft.com/office/drawing/2014/main" id="{A56C7EDF-5918-4BB1-BB15-4D683F0C1A31}"/>
              </a:ext>
            </a:extLst>
          </p:cNvPr>
          <p:cNvGrpSpPr/>
          <p:nvPr/>
        </p:nvGrpSpPr>
        <p:grpSpPr>
          <a:xfrm>
            <a:off x="457200" y="3429000"/>
            <a:ext cx="2232685" cy="1744200"/>
            <a:chOff x="4046451" y="2122914"/>
            <a:chExt cx="2232685" cy="1744200"/>
          </a:xfrm>
        </p:grpSpPr>
        <p:sp>
          <p:nvSpPr>
            <p:cNvPr id="8" name="Rectangle: Rounded Corners 7">
              <a:extLst>
                <a:ext uri="{FF2B5EF4-FFF2-40B4-BE49-F238E27FC236}">
                  <a16:creationId xmlns:a16="http://schemas.microsoft.com/office/drawing/2014/main" id="{0C91DA74-37A5-41D3-96E2-80322B9A5E7C}"/>
                </a:ext>
              </a:extLst>
            </p:cNvPr>
            <p:cNvSpPr/>
            <p:nvPr/>
          </p:nvSpPr>
          <p:spPr>
            <a:xfrm>
              <a:off x="4046451" y="2122914"/>
              <a:ext cx="2232685" cy="1744200"/>
            </a:xfrm>
            <a:prstGeom prst="roundRect">
              <a:avLst>
                <a:gd name="adj" fmla="val 10000"/>
              </a:avLst>
            </a:prstGeom>
          </p:spPr>
          <p:style>
            <a:lnRef idx="2">
              <a:schemeClr val="dk1">
                <a:hueOff val="0"/>
                <a:satOff val="0"/>
                <a:lumOff val="0"/>
                <a:alphaOff val="0"/>
              </a:schemeClr>
            </a:lnRef>
            <a:fillRef idx="1">
              <a:schemeClr val="dk1">
                <a:alpha val="90000"/>
                <a:tint val="40000"/>
                <a:hueOff val="0"/>
                <a:satOff val="0"/>
                <a:lumOff val="0"/>
                <a:alphaOff val="0"/>
              </a:schemeClr>
            </a:fillRef>
            <a:effectRef idx="0">
              <a:schemeClr val="dk1">
                <a:alpha val="90000"/>
                <a:tint val="4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EB8FADEF-C27E-433E-8BDF-3D98E25EE185}"/>
                </a:ext>
              </a:extLst>
            </p:cNvPr>
            <p:cNvSpPr txBox="1"/>
            <p:nvPr/>
          </p:nvSpPr>
          <p:spPr>
            <a:xfrm>
              <a:off x="4097537" y="2174000"/>
              <a:ext cx="2130513" cy="1642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398 materials</a:t>
              </a:r>
            </a:p>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Each material has 21 properties</a:t>
              </a:r>
            </a:p>
          </p:txBody>
        </p:sp>
      </p:grpSp>
      <p:sp>
        <p:nvSpPr>
          <p:cNvPr id="10" name="TextBox 9">
            <a:extLst>
              <a:ext uri="{FF2B5EF4-FFF2-40B4-BE49-F238E27FC236}">
                <a16:creationId xmlns:a16="http://schemas.microsoft.com/office/drawing/2014/main" id="{7C7972A8-B7C5-4D60-8599-BB723D9B0072}"/>
              </a:ext>
            </a:extLst>
          </p:cNvPr>
          <p:cNvSpPr txBox="1"/>
          <p:nvPr/>
        </p:nvSpPr>
        <p:spPr>
          <a:xfrm>
            <a:off x="2911772" y="2900716"/>
            <a:ext cx="5991596" cy="3046988"/>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Properties: </a:t>
            </a:r>
          </a:p>
          <a:p>
            <a:r>
              <a:rPr lang="en-US" sz="1600" dirty="0">
                <a:latin typeface="Lato" panose="020F0502020204030203" pitchFamily="34" charset="0"/>
                <a:ea typeface="Lato" panose="020F0502020204030203" pitchFamily="34" charset="0"/>
                <a:cs typeface="Lato" panose="020F0502020204030203" pitchFamily="34" charset="0"/>
              </a:rPr>
              <a:t>'Density (</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/in^3)',"Young's modulus (10^6 psi)", "Poisson's </a:t>
            </a:r>
            <a:r>
              <a:rPr lang="en-US" sz="1600" dirty="0" err="1">
                <a:latin typeface="Lato" panose="020F0502020204030203" pitchFamily="34" charset="0"/>
                <a:ea typeface="Lato" panose="020F0502020204030203" pitchFamily="34" charset="0"/>
                <a:cs typeface="Lato" panose="020F0502020204030203" pitchFamily="34" charset="0"/>
              </a:rPr>
              <a:t>ratio",'Hardness</a:t>
            </a:r>
            <a:r>
              <a:rPr lang="en-US" sz="1600" dirty="0">
                <a:latin typeface="Lato" panose="020F0502020204030203" pitchFamily="34" charset="0"/>
                <a:ea typeface="Lato" panose="020F0502020204030203" pitchFamily="34" charset="0"/>
                <a:cs typeface="Lato" panose="020F0502020204030203" pitchFamily="34" charset="0"/>
              </a:rPr>
              <a:t> - Vickers (HV)', 'Bulk modulus (10^6 psi)', 'Yield strength (elastic limit)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)','Shear modulus (10^6 psi)','Tensile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'Flexural modulus (10^6 psi)', 'Flexural strength (modulus of rupture)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'Fatigue strength at 10^7 cycles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'Compressive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'Fracture toughness (ksi.in^0.5)', 'Melting point (°F)', 'Thermal conductivity (BTU/</a:t>
            </a:r>
            <a:r>
              <a:rPr lang="en-US" sz="1600" dirty="0" err="1">
                <a:latin typeface="Lato" panose="020F0502020204030203" pitchFamily="34" charset="0"/>
                <a:ea typeface="Lato" panose="020F0502020204030203" pitchFamily="34" charset="0"/>
                <a:cs typeface="Lato" panose="020F0502020204030203" pitchFamily="34" charset="0"/>
              </a:rPr>
              <a:t>hr.ft.°F</a:t>
            </a:r>
            <a:r>
              <a:rPr lang="en-US" sz="1600" dirty="0">
                <a:latin typeface="Lato" panose="020F0502020204030203" pitchFamily="34" charset="0"/>
                <a:ea typeface="Lato" panose="020F0502020204030203" pitchFamily="34" charset="0"/>
                <a:cs typeface="Lato" panose="020F0502020204030203" pitchFamily="34" charset="0"/>
              </a:rPr>
              <a:t>)', 'Specific heat capacity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.°F)', 'Thermal expansion coefficient (</a:t>
            </a:r>
            <a:r>
              <a:rPr lang="el-GR" sz="1600" dirty="0">
                <a:latin typeface="Lato" panose="020F0502020204030203" pitchFamily="34" charset="0"/>
                <a:ea typeface="Lato" panose="020F0502020204030203" pitchFamily="34" charset="0"/>
                <a:cs typeface="Lato" panose="020F0502020204030203" pitchFamily="34" charset="0"/>
              </a:rPr>
              <a:t>μ</a:t>
            </a:r>
            <a:r>
              <a:rPr lang="en-US" sz="1600" dirty="0">
                <a:latin typeface="Lato" panose="020F0502020204030203" pitchFamily="34" charset="0"/>
                <a:ea typeface="Lato" panose="020F0502020204030203" pitchFamily="34" charset="0"/>
                <a:cs typeface="Lato" panose="020F0502020204030203" pitchFamily="34" charset="0"/>
              </a:rPr>
              <a:t>strain/°F)', 'Latent heat of fusion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 'Electrical conductivity (%IACS)', 'Mechanical loss coefficient (tan delta)','Acoustic velocity (in/s)'</a:t>
            </a:r>
          </a:p>
        </p:txBody>
      </p:sp>
      <p:sp>
        <p:nvSpPr>
          <p:cNvPr id="11" name="object 6">
            <a:extLst>
              <a:ext uri="{FF2B5EF4-FFF2-40B4-BE49-F238E27FC236}">
                <a16:creationId xmlns:a16="http://schemas.microsoft.com/office/drawing/2014/main" id="{32CB446A-F457-40E5-87BA-57541140D13F}"/>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08146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Visualizing the self-organizing maps by using c</a:t>
            </a:r>
            <a:r>
              <a:rPr lang="en-US" sz="3200" dirty="0">
                <a:latin typeface="Lato" panose="020F0502020204030203" pitchFamily="34" charset="0"/>
                <a:ea typeface="Lato" panose="020F0502020204030203" pitchFamily="34" charset="0"/>
                <a:cs typeface="Lato" panose="020F0502020204030203" pitchFamily="34" charset="0"/>
              </a:rPr>
              <a:t>lustering map</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04B358D5-5DD8-4917-A475-6CA860FFED23}"/>
              </a:ext>
            </a:extLst>
          </p:cNvPr>
          <p:cNvPicPr>
            <a:picLocks noChangeAspect="1"/>
          </p:cNvPicPr>
          <p:nvPr/>
        </p:nvPicPr>
        <p:blipFill>
          <a:blip r:embed="rId2"/>
          <a:stretch>
            <a:fillRect/>
          </a:stretch>
        </p:blipFill>
        <p:spPr>
          <a:xfrm>
            <a:off x="9525" y="2539755"/>
            <a:ext cx="9144000" cy="4191905"/>
          </a:xfrm>
          <a:prstGeom prst="rect">
            <a:avLst/>
          </a:prstGeom>
        </p:spPr>
      </p:pic>
    </p:spTree>
    <p:extLst>
      <p:ext uri="{BB962C8B-B14F-4D97-AF65-F5344CB8AC3E}">
        <p14:creationId xmlns:p14="http://schemas.microsoft.com/office/powerpoint/2010/main" val="3135335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7" name="image16.png">
            <a:extLst>
              <a:ext uri="{FF2B5EF4-FFF2-40B4-BE49-F238E27FC236}">
                <a16:creationId xmlns:a16="http://schemas.microsoft.com/office/drawing/2014/main" id="{3403E590-4AB8-493D-8A7C-DC2508466856}"/>
              </a:ext>
            </a:extLst>
          </p:cNvPr>
          <p:cNvPicPr/>
          <p:nvPr/>
        </p:nvPicPr>
        <p:blipFill>
          <a:blip r:embed="rId2"/>
          <a:srcRect/>
          <a:stretch>
            <a:fillRect/>
          </a:stretch>
        </p:blipFill>
        <p:spPr>
          <a:xfrm>
            <a:off x="172983" y="2606207"/>
            <a:ext cx="5821127" cy="4122615"/>
          </a:xfrm>
          <a:prstGeom prst="rect">
            <a:avLst/>
          </a:prstGeom>
          <a:ln/>
        </p:spPr>
      </p:pic>
      <p:sp>
        <p:nvSpPr>
          <p:cNvPr id="8" name="Content Placeholder 8">
            <a:extLst>
              <a:ext uri="{FF2B5EF4-FFF2-40B4-BE49-F238E27FC236}">
                <a16:creationId xmlns:a16="http://schemas.microsoft.com/office/drawing/2014/main" id="{C7873108-F654-4A83-B8C8-855E1C0EA34A}"/>
              </a:ext>
            </a:extLst>
          </p:cNvPr>
          <p:cNvSpPr>
            <a:spLocks noGrp="1"/>
          </p:cNvSpPr>
          <p:nvPr>
            <p:ph idx="1"/>
          </p:nvPr>
        </p:nvSpPr>
        <p:spPr>
          <a:xfrm>
            <a:off x="5609435" y="3318763"/>
            <a:ext cx="4099607" cy="2236334"/>
          </a:xfrm>
        </p:spPr>
        <p:txBody>
          <a:bodyPr>
            <a:normAutofit lnSpcReduction="10000"/>
          </a:bodyPr>
          <a:lstStyle/>
          <a:p>
            <a:pPr>
              <a:buClr>
                <a:srgbClr val="FABE5C"/>
              </a:buClr>
            </a:pPr>
            <a:r>
              <a:rPr lang="en-US" sz="2400" dirty="0"/>
              <a:t>Colored each point by it’s category</a:t>
            </a:r>
          </a:p>
          <a:p>
            <a:pPr>
              <a:buClr>
                <a:srgbClr val="FABE5C"/>
              </a:buClr>
            </a:pPr>
            <a:r>
              <a:rPr lang="en-US" sz="2400" dirty="0"/>
              <a:t>The label/color of each points can indicate qualitative/categorical property of material</a:t>
            </a:r>
          </a:p>
        </p:txBody>
      </p:sp>
      <p:pic>
        <p:nvPicPr>
          <p:cNvPr id="9" name="Picture 8">
            <a:extLst>
              <a:ext uri="{FF2B5EF4-FFF2-40B4-BE49-F238E27FC236}">
                <a16:creationId xmlns:a16="http://schemas.microsoft.com/office/drawing/2014/main" id="{C53A0BF0-2E41-497A-B216-690543224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 name="Picture 4" descr="Image result for Fumio ohuchi uw">
            <a:extLst>
              <a:ext uri="{FF2B5EF4-FFF2-40B4-BE49-F238E27FC236}">
                <a16:creationId xmlns:a16="http://schemas.microsoft.com/office/drawing/2014/main" id="{D270D448-9C90-437E-9D46-B0B131CEE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5ACFE1-BBDC-4C57-A96F-6DC6C5EA57C6}"/>
              </a:ext>
            </a:extLst>
          </p:cNvPr>
          <p:cNvSpPr/>
          <p:nvPr/>
        </p:nvSpPr>
        <p:spPr>
          <a:xfrm>
            <a:off x="5048783" y="6336288"/>
            <a:ext cx="2101857" cy="646331"/>
          </a:xfrm>
          <a:prstGeom prst="rect">
            <a:avLst/>
          </a:prstGeom>
        </p:spPr>
        <p:txBody>
          <a:bodyPr wrap="none">
            <a:spAutoFit/>
          </a:bodyPr>
          <a:lstStyle/>
          <a:p>
            <a:r>
              <a:rPr lang="en-US" dirty="0"/>
              <a:t>Jimin Qian (MSE)</a:t>
            </a:r>
          </a:p>
          <a:p>
            <a:r>
              <a:rPr lang="en-US" dirty="0"/>
              <a:t>Fumio Ohuchi (MSE)</a:t>
            </a:r>
          </a:p>
        </p:txBody>
      </p:sp>
    </p:spTree>
    <p:extLst>
      <p:ext uri="{BB962C8B-B14F-4D97-AF65-F5344CB8AC3E}">
        <p14:creationId xmlns:p14="http://schemas.microsoft.com/office/powerpoint/2010/main" val="3013292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4282" y="536575"/>
            <a:ext cx="7092456" cy="551433"/>
          </a:xfrm>
          <a:prstGeom prst="rect">
            <a:avLst/>
          </a:prstGeom>
        </p:spPr>
        <p:txBody>
          <a:bodyPr vert="horz" wrap="square" lIns="0" tIns="12700" rIns="0" bIns="0" rtlCol="0">
            <a:spAutoFit/>
          </a:bodyPr>
          <a:lstStyle/>
          <a:p>
            <a:pPr marL="12700">
              <a:lnSpc>
                <a:spcPct val="100000"/>
              </a:lnSpc>
              <a:spcBef>
                <a:spcPts val="100"/>
              </a:spcBef>
            </a:pPr>
            <a:r>
              <a:rPr spc="-10" dirty="0"/>
              <a:t>Acknowledgements</a:t>
            </a:r>
          </a:p>
        </p:txBody>
      </p:sp>
      <p:sp>
        <p:nvSpPr>
          <p:cNvPr id="4" name="object 4"/>
          <p:cNvSpPr/>
          <p:nvPr/>
        </p:nvSpPr>
        <p:spPr>
          <a:xfrm>
            <a:off x="6724586" y="1821962"/>
            <a:ext cx="1031070" cy="10310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86927" y="1878881"/>
            <a:ext cx="916813" cy="91681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14493" y="2795692"/>
            <a:ext cx="1989246" cy="13335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92631" y="3867010"/>
            <a:ext cx="1794168" cy="9568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73862" y="4734686"/>
            <a:ext cx="2163269" cy="60842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24191" y="5493541"/>
            <a:ext cx="1946842" cy="33495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7876" y="1407125"/>
            <a:ext cx="3489960" cy="5598969"/>
          </a:xfrm>
          <a:prstGeom prst="rect">
            <a:avLst/>
          </a:prstGeom>
        </p:spPr>
        <p:txBody>
          <a:bodyPr vert="horz" wrap="square" lIns="0" tIns="12700" rIns="0" bIns="0" rtlCol="0">
            <a:spAutoFit/>
          </a:bodyPr>
          <a:lstStyle/>
          <a:p>
            <a:pPr marL="12700">
              <a:lnSpc>
                <a:spcPts val="2145"/>
              </a:lnSpc>
              <a:spcBef>
                <a:spcPts val="100"/>
              </a:spcBef>
            </a:pPr>
            <a:r>
              <a:rPr sz="1600" b="1" spc="-5" dirty="0">
                <a:latin typeface="Calibri"/>
                <a:cs typeface="Calibri"/>
              </a:rPr>
              <a:t>Beck </a:t>
            </a:r>
            <a:r>
              <a:rPr sz="1600" b="1" spc="-15" dirty="0">
                <a:latin typeface="Calibri"/>
                <a:cs typeface="Calibri"/>
              </a:rPr>
              <a:t>Research</a:t>
            </a:r>
            <a:r>
              <a:rPr sz="1600" b="1" spc="0" dirty="0">
                <a:latin typeface="Calibri"/>
                <a:cs typeface="Calibri"/>
              </a:rPr>
              <a:t> </a:t>
            </a:r>
            <a:r>
              <a:rPr sz="1600" b="1" spc="-5" dirty="0">
                <a:latin typeface="Calibri"/>
                <a:cs typeface="Calibri"/>
              </a:rPr>
              <a:t>Lab</a:t>
            </a:r>
            <a:endParaRPr sz="1600" dirty="0">
              <a:latin typeface="Calibri"/>
              <a:cs typeface="Calibri"/>
            </a:endParaRPr>
          </a:p>
          <a:p>
            <a:pPr marL="298450" indent="-285750">
              <a:lnSpc>
                <a:spcPts val="2145"/>
              </a:lnSpc>
              <a:buFont typeface="Arial"/>
              <a:buChar char="•"/>
              <a:tabLst>
                <a:tab pos="297815" algn="l"/>
                <a:tab pos="298450" algn="l"/>
              </a:tabLst>
            </a:pPr>
            <a:r>
              <a:rPr sz="1600" spc="-15" dirty="0">
                <a:latin typeface="Calibri"/>
                <a:cs typeface="Calibri"/>
              </a:rPr>
              <a:t>Pearl </a:t>
            </a:r>
            <a:r>
              <a:rPr sz="1600" spc="-5" dirty="0">
                <a:latin typeface="Calibri"/>
                <a:cs typeface="Calibri"/>
              </a:rPr>
              <a:t>Philip (ChemE,</a:t>
            </a:r>
            <a:r>
              <a:rPr sz="1600" spc="25" dirty="0">
                <a:latin typeface="Calibri"/>
                <a:cs typeface="Calibri"/>
              </a:rPr>
              <a:t> </a:t>
            </a:r>
            <a:r>
              <a:rPr sz="1600" spc="-5" dirty="0">
                <a:latin typeface="Calibri"/>
                <a:cs typeface="Calibri"/>
              </a:rPr>
              <a:t>GSK)</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5" dirty="0">
                <a:latin typeface="Calibri"/>
                <a:cs typeface="Calibri"/>
              </a:rPr>
              <a:t>Rahul </a:t>
            </a:r>
            <a:r>
              <a:rPr sz="1600" spc="-10" dirty="0">
                <a:latin typeface="Calibri"/>
                <a:cs typeface="Calibri"/>
              </a:rPr>
              <a:t>Avadhoot</a:t>
            </a:r>
            <a:r>
              <a:rPr sz="1600" spc="-5" dirty="0">
                <a:latin typeface="Calibri"/>
                <a:cs typeface="Calibri"/>
              </a:rPr>
              <a:t> (ChemE)</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10" dirty="0">
                <a:latin typeface="Calibri"/>
                <a:cs typeface="Calibri"/>
              </a:rPr>
              <a:t>Jiayuan </a:t>
            </a:r>
            <a:r>
              <a:rPr sz="1600" dirty="0">
                <a:latin typeface="Calibri"/>
                <a:cs typeface="Calibri"/>
              </a:rPr>
              <a:t>Guo</a:t>
            </a:r>
            <a:r>
              <a:rPr sz="1600" spc="10" dirty="0">
                <a:latin typeface="Calibri"/>
                <a:cs typeface="Calibri"/>
              </a:rPr>
              <a:t> </a:t>
            </a:r>
            <a:r>
              <a:rPr sz="1600" spc="-5" dirty="0">
                <a:latin typeface="Calibri"/>
                <a:cs typeface="Calibri"/>
              </a:rPr>
              <a:t>(ChemE)</a:t>
            </a:r>
            <a:endParaRPr sz="1600" dirty="0">
              <a:latin typeface="Calibri"/>
              <a:cs typeface="Calibri"/>
            </a:endParaRPr>
          </a:p>
          <a:p>
            <a:pPr marL="298450" indent="-285750">
              <a:lnSpc>
                <a:spcPct val="100000"/>
              </a:lnSpc>
              <a:spcBef>
                <a:spcPts val="10"/>
              </a:spcBef>
              <a:buFont typeface="Arial"/>
              <a:buChar char="•"/>
              <a:tabLst>
                <a:tab pos="297815" algn="l"/>
                <a:tab pos="298450" algn="l"/>
              </a:tabLst>
            </a:pPr>
            <a:r>
              <a:rPr sz="1600" spc="-20" dirty="0">
                <a:latin typeface="Calibri"/>
                <a:cs typeface="Calibri"/>
              </a:rPr>
              <a:t>Alexey </a:t>
            </a:r>
            <a:r>
              <a:rPr sz="1600" spc="-5" dirty="0">
                <a:latin typeface="Calibri"/>
                <a:cs typeface="Calibri"/>
              </a:rPr>
              <a:t>Gilman (ChemE,</a:t>
            </a:r>
            <a:r>
              <a:rPr sz="1600" spc="25" dirty="0">
                <a:latin typeface="Calibri"/>
                <a:cs typeface="Calibri"/>
              </a:rPr>
              <a:t> </a:t>
            </a:r>
            <a:r>
              <a:rPr sz="1600" spc="-5" dirty="0">
                <a:latin typeface="Calibri"/>
                <a:cs typeface="Calibri"/>
              </a:rPr>
              <a:t>PhD)</a:t>
            </a:r>
            <a:endParaRPr sz="1600" dirty="0">
              <a:latin typeface="Calibri"/>
              <a:cs typeface="Calibri"/>
            </a:endParaRPr>
          </a:p>
          <a:p>
            <a:pPr marL="12700">
              <a:lnSpc>
                <a:spcPts val="2145"/>
              </a:lnSpc>
              <a:spcBef>
                <a:spcPts val="1780"/>
              </a:spcBef>
            </a:pPr>
            <a:r>
              <a:rPr sz="1600" b="1" spc="-5" dirty="0">
                <a:latin typeface="Calibri"/>
                <a:cs typeface="Calibri"/>
              </a:rPr>
              <a:t>Gut </a:t>
            </a:r>
            <a:r>
              <a:rPr sz="1600" b="1" spc="-10" dirty="0">
                <a:latin typeface="Calibri"/>
                <a:cs typeface="Calibri"/>
              </a:rPr>
              <a:t>microbiome </a:t>
            </a:r>
            <a:r>
              <a:rPr sz="1600" b="1" dirty="0">
                <a:latin typeface="Calibri"/>
                <a:cs typeface="Calibri"/>
              </a:rPr>
              <a:t>&amp; </a:t>
            </a:r>
            <a:r>
              <a:rPr sz="1600" b="1" spc="-5" dirty="0">
                <a:latin typeface="Calibri"/>
                <a:cs typeface="Calibri"/>
              </a:rPr>
              <a:t>health</a:t>
            </a:r>
            <a:endParaRPr sz="1600" dirty="0">
              <a:latin typeface="Calibri"/>
              <a:cs typeface="Calibri"/>
            </a:endParaRPr>
          </a:p>
          <a:p>
            <a:pPr marL="298450" indent="-285750">
              <a:lnSpc>
                <a:spcPts val="2145"/>
              </a:lnSpc>
              <a:buFont typeface="Arial"/>
              <a:buChar char="•"/>
              <a:tabLst>
                <a:tab pos="297815" algn="l"/>
                <a:tab pos="298450" algn="l"/>
              </a:tabLst>
            </a:pPr>
            <a:r>
              <a:rPr sz="1600" spc="-5" dirty="0">
                <a:latin typeface="Calibri"/>
                <a:cs typeface="Calibri"/>
              </a:rPr>
              <a:t>Jisun </a:t>
            </a:r>
            <a:r>
              <a:rPr sz="1600" spc="-15" dirty="0">
                <a:latin typeface="Calibri"/>
                <a:cs typeface="Calibri"/>
              </a:rPr>
              <a:t>Paik </a:t>
            </a:r>
            <a:r>
              <a:rPr sz="1600" spc="-10" dirty="0">
                <a:latin typeface="Calibri"/>
                <a:cs typeface="Calibri"/>
              </a:rPr>
              <a:t>(Comparative</a:t>
            </a:r>
            <a:r>
              <a:rPr sz="1600" spc="25" dirty="0">
                <a:latin typeface="Calibri"/>
                <a:cs typeface="Calibri"/>
              </a:rPr>
              <a:t> </a:t>
            </a:r>
            <a:r>
              <a:rPr sz="1600" spc="-5" dirty="0">
                <a:latin typeface="Calibri"/>
                <a:cs typeface="Calibri"/>
              </a:rPr>
              <a:t>Medicine)</a:t>
            </a:r>
            <a:endParaRPr sz="1600" dirty="0">
              <a:latin typeface="Calibri"/>
              <a:cs typeface="Calibri"/>
            </a:endParaRPr>
          </a:p>
          <a:p>
            <a:pPr marL="27940">
              <a:lnSpc>
                <a:spcPts val="2145"/>
              </a:lnSpc>
              <a:spcBef>
                <a:spcPts val="1480"/>
              </a:spcBef>
            </a:pPr>
            <a:r>
              <a:rPr sz="1600" b="1" spc="-10" dirty="0">
                <a:latin typeface="Calibri"/>
                <a:cs typeface="Calibri"/>
              </a:rPr>
              <a:t>Showcase </a:t>
            </a:r>
            <a:r>
              <a:rPr sz="1600" b="1" spc="-15" dirty="0">
                <a:latin typeface="Calibri"/>
                <a:cs typeface="Calibri"/>
              </a:rPr>
              <a:t>examples</a:t>
            </a:r>
            <a:endParaRPr sz="1600" dirty="0">
              <a:latin typeface="Calibri"/>
              <a:cs typeface="Calibri"/>
            </a:endParaRPr>
          </a:p>
          <a:p>
            <a:pPr marL="313690" indent="-285750">
              <a:lnSpc>
                <a:spcPts val="2145"/>
              </a:lnSpc>
              <a:buFont typeface="Arial"/>
              <a:buChar char="•"/>
              <a:tabLst>
                <a:tab pos="313690" algn="l"/>
                <a:tab pos="314325" algn="l"/>
              </a:tabLst>
            </a:pPr>
            <a:r>
              <a:rPr sz="1600" spc="-10" dirty="0">
                <a:latin typeface="Calibri"/>
                <a:cs typeface="Calibri"/>
              </a:rPr>
              <a:t>Elizabeth </a:t>
            </a:r>
            <a:r>
              <a:rPr sz="1600" dirty="0">
                <a:latin typeface="Calibri"/>
                <a:cs typeface="Calibri"/>
              </a:rPr>
              <a:t>Nance</a:t>
            </a:r>
            <a:r>
              <a:rPr sz="1600" spc="2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5" dirty="0">
                <a:latin typeface="Calibri"/>
                <a:cs typeface="Calibri"/>
              </a:rPr>
              <a:t>Chad Curtis</a:t>
            </a:r>
            <a:r>
              <a:rPr sz="1600" spc="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20" dirty="0">
                <a:latin typeface="Calibri"/>
                <a:cs typeface="Calibri"/>
              </a:rPr>
              <a:t>Mike </a:t>
            </a:r>
            <a:r>
              <a:rPr sz="1600" spc="-5" dirty="0">
                <a:latin typeface="Calibri"/>
                <a:cs typeface="Calibri"/>
              </a:rPr>
              <a:t>McKenna</a:t>
            </a:r>
            <a:r>
              <a:rPr sz="1600" spc="15" dirty="0">
                <a:latin typeface="Calibri"/>
                <a:cs typeface="Calibri"/>
              </a:rPr>
              <a:t> </a:t>
            </a:r>
            <a:r>
              <a:rPr sz="1600" spc="-5" dirty="0">
                <a:latin typeface="Calibri"/>
                <a:cs typeface="Calibri"/>
              </a:rPr>
              <a:t>(ChemE)</a:t>
            </a:r>
            <a:endParaRPr sz="1600" dirty="0">
              <a:latin typeface="Calibri"/>
              <a:cs typeface="Calibri"/>
            </a:endParaRPr>
          </a:p>
          <a:p>
            <a:pPr marL="313690" indent="-285750">
              <a:lnSpc>
                <a:spcPct val="100000"/>
              </a:lnSpc>
              <a:spcBef>
                <a:spcPts val="10"/>
              </a:spcBef>
              <a:buFont typeface="Arial"/>
              <a:buChar char="•"/>
              <a:tabLst>
                <a:tab pos="313690" algn="l"/>
                <a:tab pos="314325" algn="l"/>
              </a:tabLst>
            </a:pPr>
            <a:r>
              <a:rPr sz="1600" spc="-25" dirty="0">
                <a:latin typeface="Calibri"/>
                <a:cs typeface="Calibri"/>
              </a:rPr>
              <a:t>Wes </a:t>
            </a:r>
            <a:r>
              <a:rPr sz="1600" spc="-35" dirty="0">
                <a:latin typeface="Calibri"/>
                <a:cs typeface="Calibri"/>
              </a:rPr>
              <a:t>Tatum</a:t>
            </a:r>
            <a:r>
              <a:rPr sz="1600" spc="15" dirty="0">
                <a:latin typeface="Calibri"/>
                <a:cs typeface="Calibri"/>
              </a:rPr>
              <a:t> </a:t>
            </a:r>
            <a:r>
              <a:rPr sz="1600" spc="-5" dirty="0">
                <a:latin typeface="Calibri"/>
                <a:cs typeface="Calibri"/>
              </a:rPr>
              <a:t>(MSE)</a:t>
            </a:r>
            <a:endParaRPr sz="1600" dirty="0">
              <a:latin typeface="Calibri"/>
              <a:cs typeface="Calibri"/>
            </a:endParaRPr>
          </a:p>
          <a:p>
            <a:pPr marL="770890" lvl="1" indent="-285750">
              <a:lnSpc>
                <a:spcPts val="2145"/>
              </a:lnSpc>
              <a:spcBef>
                <a:spcPts val="5"/>
              </a:spcBef>
              <a:buFont typeface="Arial"/>
              <a:buChar char="•"/>
              <a:tabLst>
                <a:tab pos="770890" algn="l"/>
                <a:tab pos="771525" algn="l"/>
              </a:tabLst>
            </a:pPr>
            <a:r>
              <a:rPr sz="1600" spc="-5" dirty="0">
                <a:latin typeface="Calibri"/>
                <a:cs typeface="Calibri"/>
              </a:rPr>
              <a:t>Luscombe</a:t>
            </a:r>
            <a:r>
              <a:rPr sz="1600" spc="0" dirty="0">
                <a:latin typeface="Calibri"/>
                <a:cs typeface="Calibri"/>
              </a:rPr>
              <a:t> </a:t>
            </a:r>
            <a:r>
              <a:rPr sz="1600" spc="-5" dirty="0">
                <a:latin typeface="Calibri"/>
                <a:cs typeface="Calibri"/>
              </a:rPr>
              <a:t>(</a:t>
            </a:r>
            <a:r>
              <a:rPr lang="en-US" sz="1600" spc="-5" dirty="0">
                <a:latin typeface="Calibri"/>
                <a:cs typeface="Calibri"/>
              </a:rPr>
              <a:t>MSE</a:t>
            </a:r>
            <a:r>
              <a:rPr sz="1600" spc="-5" dirty="0">
                <a:latin typeface="Calibri"/>
                <a:cs typeface="Calibri"/>
              </a:rPr>
              <a:t>)</a:t>
            </a:r>
            <a:endParaRPr lang="en-US" sz="1600" spc="-5" dirty="0">
              <a:latin typeface="Calibri"/>
              <a:cs typeface="Calibri"/>
            </a:endParaRPr>
          </a:p>
          <a:p>
            <a:pPr marL="313690" indent="-285750">
              <a:lnSpc>
                <a:spcPct val="100000"/>
              </a:lnSpc>
              <a:spcBef>
                <a:spcPts val="10"/>
              </a:spcBef>
              <a:buFont typeface="Arial"/>
              <a:buChar char="•"/>
              <a:tabLst>
                <a:tab pos="313690" algn="l"/>
                <a:tab pos="314325" algn="l"/>
              </a:tabLst>
            </a:pPr>
            <a:r>
              <a:rPr lang="it-IT" sz="1600" spc="-25" dirty="0">
                <a:cs typeface="Calibri"/>
              </a:rPr>
              <a:t>Jimin Qian </a:t>
            </a:r>
            <a:r>
              <a:rPr lang="it-IT" sz="1600" spc="-5" dirty="0">
                <a:cs typeface="Calibri"/>
              </a:rPr>
              <a:t>(MSE)</a:t>
            </a:r>
            <a:endParaRPr lang="it-IT" sz="1600" dirty="0">
              <a:cs typeface="Calibri"/>
            </a:endParaRPr>
          </a:p>
          <a:p>
            <a:pPr marL="770890" lvl="1" indent="-285750">
              <a:lnSpc>
                <a:spcPts val="2145"/>
              </a:lnSpc>
              <a:spcBef>
                <a:spcPts val="5"/>
              </a:spcBef>
              <a:buFont typeface="Arial"/>
              <a:buChar char="•"/>
              <a:tabLst>
                <a:tab pos="770890" algn="l"/>
                <a:tab pos="771525" algn="l"/>
              </a:tabLst>
            </a:pPr>
            <a:r>
              <a:rPr lang="it-IT" sz="1600" spc="-5" dirty="0">
                <a:cs typeface="Calibri"/>
              </a:rPr>
              <a:t>Fumio &amp; Huang</a:t>
            </a:r>
            <a:r>
              <a:rPr lang="it-IT" sz="1600" dirty="0">
                <a:cs typeface="Calibri"/>
              </a:rPr>
              <a:t> </a:t>
            </a:r>
            <a:r>
              <a:rPr lang="it-IT" sz="1600" spc="-5" dirty="0">
                <a:cs typeface="Calibri"/>
              </a:rPr>
              <a:t>(MSE)</a:t>
            </a:r>
            <a:endParaRPr sz="1600" dirty="0">
              <a:latin typeface="Calibri"/>
              <a:cs typeface="Calibri"/>
            </a:endParaRPr>
          </a:p>
          <a:p>
            <a:pPr marL="313690" indent="-285750">
              <a:lnSpc>
                <a:spcPts val="2145"/>
              </a:lnSpc>
              <a:buFont typeface="Arial"/>
              <a:buChar char="•"/>
              <a:tabLst>
                <a:tab pos="313690" algn="l"/>
                <a:tab pos="314325" algn="l"/>
              </a:tabLst>
            </a:pPr>
            <a:r>
              <a:rPr sz="1600" spc="-15" dirty="0">
                <a:latin typeface="Calibri"/>
                <a:cs typeface="Calibri"/>
              </a:rPr>
              <a:t>Jay </a:t>
            </a:r>
            <a:r>
              <a:rPr sz="1600" spc="-10" dirty="0">
                <a:latin typeface="Calibri"/>
                <a:cs typeface="Calibri"/>
              </a:rPr>
              <a:t>Rutherford</a:t>
            </a:r>
            <a:r>
              <a:rPr sz="1600" spc="10"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10" dirty="0">
                <a:latin typeface="Calibri"/>
                <a:cs typeface="Calibri"/>
              </a:rPr>
              <a:t>Posner </a:t>
            </a:r>
            <a:r>
              <a:rPr sz="1600" dirty="0">
                <a:latin typeface="Calibri"/>
                <a:cs typeface="Calibri"/>
              </a:rPr>
              <a:t>(ChemE +</a:t>
            </a:r>
            <a:r>
              <a:rPr sz="1600" spc="-5" dirty="0">
                <a:latin typeface="Calibri"/>
                <a:cs typeface="Calibri"/>
              </a:rPr>
              <a:t> MechE)</a:t>
            </a:r>
            <a:endParaRPr sz="1600" dirty="0">
              <a:latin typeface="Calibri"/>
              <a:cs typeface="Calibri"/>
            </a:endParaRPr>
          </a:p>
          <a:p>
            <a:pPr marL="313690" indent="-285750">
              <a:lnSpc>
                <a:spcPct val="100000"/>
              </a:lnSpc>
              <a:spcBef>
                <a:spcPts val="5"/>
              </a:spcBef>
              <a:buFont typeface="Arial"/>
              <a:buChar char="•"/>
              <a:tabLst>
                <a:tab pos="313690" algn="l"/>
                <a:tab pos="314325" algn="l"/>
              </a:tabLst>
            </a:pPr>
            <a:r>
              <a:rPr sz="1600" spc="-15" dirty="0">
                <a:latin typeface="Calibri"/>
                <a:cs typeface="Calibri"/>
              </a:rPr>
              <a:t>Blake </a:t>
            </a:r>
            <a:r>
              <a:rPr sz="1600" dirty="0">
                <a:latin typeface="Calibri"/>
                <a:cs typeface="Calibri"/>
              </a:rPr>
              <a:t>Hough </a:t>
            </a:r>
            <a:r>
              <a:rPr sz="1600" spc="-5" dirty="0">
                <a:latin typeface="Calibri"/>
                <a:cs typeface="Calibri"/>
              </a:rPr>
              <a:t>(ChemE,</a:t>
            </a:r>
            <a:r>
              <a:rPr sz="1600" spc="15" dirty="0">
                <a:latin typeface="Calibri"/>
                <a:cs typeface="Calibri"/>
              </a:rPr>
              <a:t> </a:t>
            </a:r>
            <a:r>
              <a:rPr sz="1600" spc="-5" dirty="0">
                <a:latin typeface="Calibri"/>
                <a:cs typeface="Calibri"/>
              </a:rPr>
              <a:t>PhD)</a:t>
            </a:r>
            <a:endParaRPr sz="1600" dirty="0">
              <a:latin typeface="Calibri"/>
              <a:cs typeface="Calibri"/>
            </a:endParaRPr>
          </a:p>
          <a:p>
            <a:pPr marL="770890" lvl="1" indent="-285750">
              <a:lnSpc>
                <a:spcPct val="100000"/>
              </a:lnSpc>
              <a:spcBef>
                <a:spcPts val="10"/>
              </a:spcBef>
              <a:buFont typeface="Arial"/>
              <a:buChar char="•"/>
              <a:tabLst>
                <a:tab pos="770890" algn="l"/>
                <a:tab pos="771525" algn="l"/>
              </a:tabLst>
            </a:pPr>
            <a:r>
              <a:rPr sz="1600" spc="-5" dirty="0">
                <a:latin typeface="Calibri"/>
                <a:cs typeface="Calibri"/>
              </a:rPr>
              <a:t>Pfaendtner </a:t>
            </a:r>
            <a:r>
              <a:rPr sz="1600" dirty="0">
                <a:latin typeface="Calibri"/>
                <a:cs typeface="Calibri"/>
              </a:rPr>
              <a:t>&amp;</a:t>
            </a:r>
            <a:r>
              <a:rPr sz="1600" spc="-5" dirty="0">
                <a:latin typeface="Calibri"/>
                <a:cs typeface="Calibri"/>
              </a:rPr>
              <a:t> </a:t>
            </a:r>
            <a:r>
              <a:rPr sz="1600" spc="-10" dirty="0">
                <a:latin typeface="Calibri"/>
                <a:cs typeface="Calibri"/>
              </a:rPr>
              <a:t>Schwartz</a:t>
            </a:r>
            <a:endParaRPr lang="en-US" sz="1600" spc="-10" dirty="0">
              <a:latin typeface="Calibri"/>
              <a:cs typeface="Calibri"/>
            </a:endParaRPr>
          </a:p>
          <a:p>
            <a:pPr marL="485140" lvl="1">
              <a:lnSpc>
                <a:spcPct val="100000"/>
              </a:lnSpc>
              <a:spcBef>
                <a:spcPts val="10"/>
              </a:spcBef>
              <a:tabLst>
                <a:tab pos="770890" algn="l"/>
                <a:tab pos="771525" algn="l"/>
              </a:tabLst>
            </a:pP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UW runs these concurrently</a:t>
            </a:r>
          </a:p>
        </p:txBody>
      </p:sp>
      <p:graphicFrame>
        <p:nvGraphicFramePr>
          <p:cNvPr id="4" name="Content Placeholder 5">
            <a:extLst>
              <a:ext uri="{FF2B5EF4-FFF2-40B4-BE49-F238E27FC236}">
                <a16:creationId xmlns:a16="http://schemas.microsoft.com/office/drawing/2014/main" id="{E2660AB1-97CA-4F1A-881F-5C89847D5C11}"/>
              </a:ext>
            </a:extLst>
          </p:cNvPr>
          <p:cNvGraphicFramePr>
            <a:graphicFrameLocks/>
          </p:cNvGraphicFramePr>
          <p:nvPr/>
        </p:nvGraphicFramePr>
        <p:xfrm>
          <a:off x="526106" y="5544852"/>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extLst>
                  <a:ext uri="{0D108BD9-81ED-4DB2-BD59-A6C34878D82A}">
                    <a16:rowId xmlns:a16="http://schemas.microsoft.com/office/drawing/2014/main" val="38526336"/>
                  </a:ext>
                </a:extLst>
              </a:tr>
            </a:tbl>
          </a:graphicData>
        </a:graphic>
      </p:graphicFrame>
      <p:sp>
        <p:nvSpPr>
          <p:cNvPr id="5" name="TextBox 4">
            <a:extLst>
              <a:ext uri="{FF2B5EF4-FFF2-40B4-BE49-F238E27FC236}">
                <a16:creationId xmlns:a16="http://schemas.microsoft.com/office/drawing/2014/main" id="{EB5CFCB4-E25F-4EE1-AEFA-62EA7524037F}"/>
              </a:ext>
            </a:extLst>
          </p:cNvPr>
          <p:cNvSpPr txBox="1"/>
          <p:nvPr/>
        </p:nvSpPr>
        <p:spPr>
          <a:xfrm>
            <a:off x="54836" y="5914130"/>
            <a:ext cx="526106" cy="369332"/>
          </a:xfrm>
          <a:prstGeom prst="rect">
            <a:avLst/>
          </a:prstGeom>
          <a:noFill/>
        </p:spPr>
        <p:txBody>
          <a:bodyPr wrap="none" rtlCol="0">
            <a:spAutoFit/>
          </a:bodyPr>
          <a:lstStyle/>
          <a:p>
            <a:r>
              <a:rPr lang="en-US" b="1" dirty="0"/>
              <a:t>AM</a:t>
            </a:r>
          </a:p>
        </p:txBody>
      </p:sp>
      <p:sp>
        <p:nvSpPr>
          <p:cNvPr id="6" name="TextBox 5">
            <a:extLst>
              <a:ext uri="{FF2B5EF4-FFF2-40B4-BE49-F238E27FC236}">
                <a16:creationId xmlns:a16="http://schemas.microsoft.com/office/drawing/2014/main" id="{09394309-84C5-41B1-B6DE-6AA20200151E}"/>
              </a:ext>
            </a:extLst>
          </p:cNvPr>
          <p:cNvSpPr txBox="1"/>
          <p:nvPr/>
        </p:nvSpPr>
        <p:spPr>
          <a:xfrm>
            <a:off x="54836" y="6283408"/>
            <a:ext cx="510076" cy="369332"/>
          </a:xfrm>
          <a:prstGeom prst="rect">
            <a:avLst/>
          </a:prstGeom>
          <a:noFill/>
        </p:spPr>
        <p:txBody>
          <a:bodyPr wrap="none" rtlCol="0">
            <a:spAutoFit/>
          </a:bodyPr>
          <a:lstStyle/>
          <a:p>
            <a:r>
              <a:rPr lang="en-US" b="1" dirty="0"/>
              <a:t>PM</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spTree>
    <p:extLst>
      <p:ext uri="{BB962C8B-B14F-4D97-AF65-F5344CB8AC3E}">
        <p14:creationId xmlns:p14="http://schemas.microsoft.com/office/powerpoint/2010/main" val="37193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We run these concurrently</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graphicFrame>
        <p:nvGraphicFramePr>
          <p:cNvPr id="10" name="Content Placeholder 5">
            <a:extLst>
              <a:ext uri="{FF2B5EF4-FFF2-40B4-BE49-F238E27FC236}">
                <a16:creationId xmlns:a16="http://schemas.microsoft.com/office/drawing/2014/main" id="{4EE99A38-897B-49E9-9A7C-974AC908CAC9}"/>
              </a:ext>
            </a:extLst>
          </p:cNvPr>
          <p:cNvGraphicFramePr>
            <a:graphicFrameLocks/>
          </p:cNvGraphicFramePr>
          <p:nvPr>
            <p:extLst>
              <p:ext uri="{D42A27DB-BD31-4B8C-83A1-F6EECF244321}">
                <p14:modId xmlns:p14="http://schemas.microsoft.com/office/powerpoint/2010/main" val="1616615575"/>
              </p:ext>
            </p:extLst>
          </p:nvPr>
        </p:nvGraphicFramePr>
        <p:xfrm>
          <a:off x="526106" y="5568413"/>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b="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FFC1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FFC10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extLst>
                  <a:ext uri="{0D108BD9-81ED-4DB2-BD59-A6C34878D82A}">
                    <a16:rowId xmlns:a16="http://schemas.microsoft.com/office/drawing/2014/main" val="38526336"/>
                  </a:ext>
                </a:extLst>
              </a:tr>
            </a:tbl>
          </a:graphicData>
        </a:graphic>
      </p:graphicFrame>
      <p:sp>
        <p:nvSpPr>
          <p:cNvPr id="11" name="TextBox 10">
            <a:extLst>
              <a:ext uri="{FF2B5EF4-FFF2-40B4-BE49-F238E27FC236}">
                <a16:creationId xmlns:a16="http://schemas.microsoft.com/office/drawing/2014/main" id="{B621A042-A8EA-4D5E-A5C7-CD972A324E96}"/>
              </a:ext>
            </a:extLst>
          </p:cNvPr>
          <p:cNvSpPr txBox="1"/>
          <p:nvPr/>
        </p:nvSpPr>
        <p:spPr>
          <a:xfrm>
            <a:off x="54836" y="5937691"/>
            <a:ext cx="526106" cy="369332"/>
          </a:xfrm>
          <a:prstGeom prst="rect">
            <a:avLst/>
          </a:prstGeom>
          <a:noFill/>
        </p:spPr>
        <p:txBody>
          <a:bodyPr wrap="none" rtlCol="0">
            <a:spAutoFit/>
          </a:bodyPr>
          <a:lstStyle/>
          <a:p>
            <a:r>
              <a:rPr lang="en-US" b="1" dirty="0"/>
              <a:t>AM</a:t>
            </a:r>
          </a:p>
        </p:txBody>
      </p:sp>
      <p:sp>
        <p:nvSpPr>
          <p:cNvPr id="12" name="TextBox 11">
            <a:extLst>
              <a:ext uri="{FF2B5EF4-FFF2-40B4-BE49-F238E27FC236}">
                <a16:creationId xmlns:a16="http://schemas.microsoft.com/office/drawing/2014/main" id="{BC4573FF-529A-4A63-A0FC-73DB14AB075C}"/>
              </a:ext>
            </a:extLst>
          </p:cNvPr>
          <p:cNvSpPr txBox="1"/>
          <p:nvPr/>
        </p:nvSpPr>
        <p:spPr>
          <a:xfrm>
            <a:off x="54836" y="6306969"/>
            <a:ext cx="510076" cy="369332"/>
          </a:xfrm>
          <a:prstGeom prst="rect">
            <a:avLst/>
          </a:prstGeom>
          <a:noFill/>
        </p:spPr>
        <p:txBody>
          <a:bodyPr wrap="none" rtlCol="0">
            <a:spAutoFit/>
          </a:bodyPr>
          <a:lstStyle/>
          <a:p>
            <a:r>
              <a:rPr lang="en-US" b="1" dirty="0"/>
              <a:t>PM</a:t>
            </a:r>
          </a:p>
        </p:txBody>
      </p:sp>
    </p:spTree>
    <p:extLst>
      <p:ext uri="{BB962C8B-B14F-4D97-AF65-F5344CB8AC3E}">
        <p14:creationId xmlns:p14="http://schemas.microsoft.com/office/powerpoint/2010/main" val="255154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Stéphanie Valleau</a:t>
            </a:r>
          </a:p>
        </p:txBody>
      </p:sp>
      <p:sp>
        <p:nvSpPr>
          <p:cNvPr id="6" name="TextBox 5">
            <a:extLst>
              <a:ext uri="{FF2B5EF4-FFF2-40B4-BE49-F238E27FC236}">
                <a16:creationId xmlns:a16="http://schemas.microsoft.com/office/drawing/2014/main" id="{9F8EB6C0-E5DB-0245-87DF-D291E845C7A3}"/>
              </a:ext>
            </a:extLst>
          </p:cNvPr>
          <p:cNvSpPr txBox="1"/>
          <p:nvPr/>
        </p:nvSpPr>
        <p:spPr>
          <a:xfrm>
            <a:off x="213294" y="3928627"/>
            <a:ext cx="4639456" cy="1092607"/>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3"/>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pic>
        <p:nvPicPr>
          <p:cNvPr id="3" name="Picture 2">
            <a:extLst>
              <a:ext uri="{FF2B5EF4-FFF2-40B4-BE49-F238E27FC236}">
                <a16:creationId xmlns:a16="http://schemas.microsoft.com/office/drawing/2014/main" id="{F4A5A4AD-EAA9-2F41-AEE3-7282F7C745AF}"/>
              </a:ext>
            </a:extLst>
          </p:cNvPr>
          <p:cNvPicPr>
            <a:picLocks noChangeAspect="1"/>
          </p:cNvPicPr>
          <p:nvPr/>
        </p:nvPicPr>
        <p:blipFill>
          <a:blip r:embed="rId4"/>
          <a:stretch>
            <a:fillRect/>
          </a:stretch>
        </p:blipFill>
        <p:spPr>
          <a:xfrm>
            <a:off x="337280" y="1673399"/>
            <a:ext cx="3846964" cy="1881537"/>
          </a:xfrm>
          <a:prstGeom prst="rect">
            <a:avLst/>
          </a:prstGeom>
        </p:spPr>
      </p:pic>
    </p:spTree>
    <p:extLst>
      <p:ext uri="{BB962C8B-B14F-4D97-AF65-F5344CB8AC3E}">
        <p14:creationId xmlns:p14="http://schemas.microsoft.com/office/powerpoint/2010/main" val="408856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2917848"/>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663275"/>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sp>
        <p:nvSpPr>
          <p:cNvPr id="7" name="Rectangle 6">
            <a:extLst>
              <a:ext uri="{FF2B5EF4-FFF2-40B4-BE49-F238E27FC236}">
                <a16:creationId xmlns:a16="http://schemas.microsoft.com/office/drawing/2014/main" id="{9FB809E4-8C71-9C40-9F3C-82550325BF4D}"/>
              </a:ext>
            </a:extLst>
          </p:cNvPr>
          <p:cNvSpPr/>
          <p:nvPr/>
        </p:nvSpPr>
        <p:spPr>
          <a:xfrm>
            <a:off x="0" y="6371624"/>
            <a:ext cx="8229600" cy="492443"/>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a:p>
            <a:r>
              <a:rPr lang="en-US" sz="1300" dirty="0">
                <a:latin typeface="Helvetica Neue" panose="02000503000000020004" pitchFamily="2" charset="0"/>
                <a:ea typeface="Helvetica Neue" panose="02000503000000020004" pitchFamily="2" charset="0"/>
                <a:cs typeface="Helvetica Neue" panose="02000503000000020004" pitchFamily="2" charset="0"/>
              </a:rPr>
              <a:t>[2]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Janulaitis</a:t>
            </a:r>
            <a:r>
              <a:rPr lang="en-US" sz="1300" dirty="0">
                <a:latin typeface="Helvetica Neue" panose="02000503000000020004" pitchFamily="2" charset="0"/>
                <a:ea typeface="Helvetica Neue" panose="02000503000000020004" pitchFamily="2" charset="0"/>
                <a:cs typeface="Helvetica Neue" panose="02000503000000020004" pitchFamily="2" charset="0"/>
              </a:rPr>
              <a:t>, N.; </a:t>
            </a:r>
            <a:r>
              <a:rPr lang="en-US" sz="1300" b="1" dirty="0" err="1">
                <a:latin typeface="Helvetica Neue" panose="02000503000000020004" pitchFamily="2" charset="0"/>
                <a:ea typeface="Helvetica Neue" panose="02000503000000020004" pitchFamily="2" charset="0"/>
                <a:cs typeface="Helvetica Neue" panose="02000503000000020004" pitchFamily="2" charset="0"/>
              </a:rPr>
              <a:t>Valleau</a:t>
            </a:r>
            <a:r>
              <a:rPr lang="en-US" sz="1300" b="1" dirty="0">
                <a:latin typeface="Helvetica Neue" panose="02000503000000020004" pitchFamily="2" charset="0"/>
                <a:ea typeface="Helvetica Neue" panose="02000503000000020004" pitchFamily="2" charset="0"/>
                <a:cs typeface="Helvetica Neue" panose="02000503000000020004" pitchFamily="2" charset="0"/>
              </a:rPr>
              <a:t>,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PCCP, </a:t>
            </a:r>
            <a:r>
              <a:rPr lang="en-US" sz="1300" dirty="0">
                <a:latin typeface="Helvetica Neue" panose="02000503000000020004" pitchFamily="2" charset="0"/>
                <a:ea typeface="Helvetica Neue" panose="02000503000000020004" pitchFamily="2" charset="0"/>
                <a:cs typeface="Helvetica Neue" panose="02000503000000020004" pitchFamily="2" charset="0"/>
                <a:hlinkClick r:id="rId3" tooltip="Link to landing page via DOI"/>
              </a:rPr>
              <a:t>https://doi.org/10.1039/D1CP04422B</a:t>
            </a:r>
            <a:r>
              <a:rPr lang="en-US" sz="1300" dirty="0">
                <a:latin typeface="Helvetica Neue" panose="02000503000000020004" pitchFamily="2" charset="0"/>
                <a:ea typeface="Helvetica Neue" panose="02000503000000020004" pitchFamily="2" charset="0"/>
                <a:cs typeface="Helvetica Neue" panose="02000503000000020004" pitchFamily="2" charset="0"/>
              </a:rPr>
              <a:t>,</a:t>
            </a:r>
            <a:r>
              <a:rPr lang="en-US" sz="1300" i="1" dirty="0">
                <a:latin typeface="Helvetica Neue" panose="02000503000000020004" pitchFamily="2" charset="0"/>
                <a:ea typeface="Helvetica Neue" panose="02000503000000020004" pitchFamily="2" charset="0"/>
                <a:cs typeface="Helvetica Neue" panose="02000503000000020004" pitchFamily="2" charset="0"/>
              </a:rPr>
              <a:t> </a:t>
            </a:r>
            <a:r>
              <a:rPr lang="en-US" sz="1300" dirty="0">
                <a:latin typeface="Helvetica Neue" panose="02000503000000020004" pitchFamily="2" charset="0"/>
                <a:ea typeface="Helvetica Neue" panose="02000503000000020004" pitchFamily="2" charset="0"/>
                <a:cs typeface="Helvetica Neue" panose="02000503000000020004" pitchFamily="2" charset="0"/>
              </a:rPr>
              <a:t>2022</a:t>
            </a:r>
          </a:p>
        </p:txBody>
      </p:sp>
      <p:pic>
        <p:nvPicPr>
          <p:cNvPr id="9" name="Picture 8" descr="A picture containing diagram&#10;&#10;Description automatically generated">
            <a:extLst>
              <a:ext uri="{FF2B5EF4-FFF2-40B4-BE49-F238E27FC236}">
                <a16:creationId xmlns:a16="http://schemas.microsoft.com/office/drawing/2014/main" id="{BFE3007A-6D51-F646-B079-AEF3A46EB759}"/>
              </a:ext>
            </a:extLst>
          </p:cNvPr>
          <p:cNvPicPr>
            <a:picLocks noChangeAspect="1"/>
          </p:cNvPicPr>
          <p:nvPr/>
        </p:nvPicPr>
        <p:blipFill>
          <a:blip r:embed="rId4"/>
          <a:stretch>
            <a:fillRect/>
          </a:stretch>
        </p:blipFill>
        <p:spPr>
          <a:xfrm>
            <a:off x="5026832" y="3065605"/>
            <a:ext cx="3670568" cy="2656332"/>
          </a:xfrm>
          <a:prstGeom prst="rect">
            <a:avLst/>
          </a:prstGeom>
        </p:spPr>
      </p:pic>
      <p:sp>
        <p:nvSpPr>
          <p:cNvPr id="10" name="TextBox 9">
            <a:extLst>
              <a:ext uri="{FF2B5EF4-FFF2-40B4-BE49-F238E27FC236}">
                <a16:creationId xmlns:a16="http://schemas.microsoft.com/office/drawing/2014/main" id="{029796F4-9196-6C4E-B081-F574B77834FD}"/>
              </a:ext>
            </a:extLst>
          </p:cNvPr>
          <p:cNvSpPr txBox="1"/>
          <p:nvPr/>
        </p:nvSpPr>
        <p:spPr>
          <a:xfrm>
            <a:off x="6188221" y="2663275"/>
            <a:ext cx="1189749" cy="338554"/>
          </a:xfrm>
          <a:prstGeom prst="rect">
            <a:avLst/>
          </a:prstGeom>
          <a:noFill/>
        </p:spPr>
        <p:txBody>
          <a:bodyPr wrap="none" rtlCol="0">
            <a:spAutoFit/>
          </a:bodyPr>
          <a:lstStyle/>
          <a:p>
            <a:pPr algn="ctr"/>
            <a:r>
              <a:rPr lang="en-US" sz="1600" dirty="0">
                <a:solidFill>
                  <a:srgbClr val="002060"/>
                </a:solidFill>
                <a:latin typeface="Helvetica Neue" panose="02000503000000020004" pitchFamily="2" charset="0"/>
                <a:ea typeface="Helvetica Neue" panose="02000503000000020004" pitchFamily="2" charset="0"/>
                <a:cs typeface="Helvetica Neue" panose="02000503000000020004" pitchFamily="2" charset="0"/>
              </a:rPr>
              <a:t>Kinetics [2]</a:t>
            </a:r>
          </a:p>
        </p:txBody>
      </p:sp>
    </p:spTree>
    <p:extLst>
      <p:ext uri="{BB962C8B-B14F-4D97-AF65-F5344CB8AC3E}">
        <p14:creationId xmlns:p14="http://schemas.microsoft.com/office/powerpoint/2010/main" val="1013746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20260</TotalTime>
  <Words>4177</Words>
  <Application>Microsoft Macintosh PowerPoint</Application>
  <PresentationFormat>On-screen Show (4:3)</PresentationFormat>
  <Paragraphs>734</Paragraphs>
  <Slides>59</Slides>
  <Notes>9</Notes>
  <HiddenSlides>7</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59</vt:i4>
      </vt:variant>
    </vt:vector>
  </HeadingPairs>
  <TitlesOfParts>
    <vt:vector size="75" baseType="lpstr">
      <vt:lpstr>Arial</vt:lpstr>
      <vt:lpstr>Avenir Next</vt:lpstr>
      <vt:lpstr>Calibri</vt:lpstr>
      <vt:lpstr>Cambria Math</vt:lpstr>
      <vt:lpstr>Courier New</vt:lpstr>
      <vt:lpstr>Helvetica Neue</vt:lpstr>
      <vt:lpstr>Helvetica Neue Light</vt:lpstr>
      <vt:lpstr>Helvetica Neue Medium</vt:lpstr>
      <vt:lpstr>Lato</vt:lpstr>
      <vt:lpstr>Lato Black</vt:lpstr>
      <vt:lpstr>Lato Heavy</vt:lpstr>
      <vt:lpstr>Lato Light</vt:lpstr>
      <vt:lpstr>Lato Medium</vt:lpstr>
      <vt:lpstr>Source Sans Pro</vt:lpstr>
      <vt:lpstr>Times New Roman</vt:lpstr>
      <vt:lpstr>Office Theme</vt:lpstr>
      <vt:lpstr>Data Science Methods for  Clean Energy Research (DSMCER) &amp; Software Engineering for (SEMDS) Molecular Data Scientists</vt:lpstr>
      <vt:lpstr>What is this class about?</vt:lpstr>
      <vt:lpstr>Course website &amp; setup</vt:lpstr>
      <vt:lpstr>Panopto recordings</vt:lpstr>
      <vt:lpstr>Code of Conduct</vt:lpstr>
      <vt:lpstr>Two quarters of courses in one!</vt:lpstr>
      <vt:lpstr>Two quarters of courses in one!</vt:lpstr>
      <vt:lpstr>About Stéphanie Valleau</vt:lpstr>
      <vt:lpstr>Data science + Kinetics</vt:lpstr>
      <vt:lpstr>About Dave Beck</vt:lpstr>
      <vt:lpstr>Molecular Data Science</vt:lpstr>
      <vt:lpstr>About Evan Komp</vt:lpstr>
      <vt:lpstr>About Nisarg Joshi</vt:lpstr>
      <vt:lpstr>Data + science? </vt:lpstr>
      <vt:lpstr>OMG, so much data!</vt:lpstr>
      <vt:lpstr>Computers then and now</vt:lpstr>
      <vt:lpstr>PowerPoint Presentation</vt:lpstr>
      <vt:lpstr>Where does all the data  come from?</vt:lpstr>
      <vt:lpstr>Need memory to store data</vt:lpstr>
      <vt:lpstr>Ok so for Nav molecules????</vt:lpstr>
      <vt:lpstr>Memory &amp; time to compute</vt:lpstr>
      <vt:lpstr>Memory &amp; time to compute</vt:lpstr>
      <vt:lpstr>Challenges</vt:lpstr>
      <vt:lpstr>Accelerating search &amp; modeling?</vt:lpstr>
      <vt:lpstr>New paradigm of data-intensive  discovery and innovation</vt:lpstr>
      <vt:lpstr>Data management</vt:lpstr>
      <vt:lpstr>New paradigm of data-intensive  discovery and innovation</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New paradigm of data-intensive  discovery and innovation</vt:lpstr>
      <vt:lpstr>Visualization</vt:lpstr>
      <vt:lpstr>New paradigm of data-intensive  discovery and innovation</vt:lpstr>
      <vt:lpstr>Software engineering</vt:lpstr>
      <vt:lpstr>Software engineering</vt:lpstr>
      <vt:lpstr>Meet each other!</vt:lpstr>
      <vt:lpstr>What did you think?</vt:lpstr>
      <vt:lpstr>Data: Don’t be afraid of it!</vt:lpstr>
      <vt:lpstr>DIRECT to the rescue!</vt:lpstr>
      <vt:lpstr>eScience to the rescue!</vt:lpstr>
      <vt:lpstr>What is data science?</vt:lpstr>
      <vt:lpstr>Zoom chat your responses</vt:lpstr>
      <vt:lpstr>Questions?</vt:lpstr>
      <vt:lpstr>Machine learning</vt:lpstr>
      <vt:lpstr>Visualization</vt:lpstr>
      <vt:lpstr>Machine learning</vt:lpstr>
      <vt:lpstr>Machine learning</vt:lpstr>
      <vt:lpstr>Machine learning</vt:lpstr>
      <vt:lpstr>Machine learning</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valleau</cp:lastModifiedBy>
  <cp:revision>714</cp:revision>
  <cp:lastPrinted>2018-01-04T18:38:40Z</cp:lastPrinted>
  <dcterms:created xsi:type="dcterms:W3CDTF">2015-01-21T04:58:27Z</dcterms:created>
  <dcterms:modified xsi:type="dcterms:W3CDTF">2022-01-04T19:16:52Z</dcterms:modified>
</cp:coreProperties>
</file>